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notesMasterIdLst>
    <p:notesMasterId r:id="rId26"/>
  </p:notesMasterIdLst>
  <p:sldIdLst>
    <p:sldId id="256" r:id="rId2"/>
    <p:sldId id="301" r:id="rId3"/>
    <p:sldId id="268" r:id="rId4"/>
    <p:sldId id="286" r:id="rId5"/>
    <p:sldId id="287" r:id="rId6"/>
    <p:sldId id="260" r:id="rId7"/>
    <p:sldId id="298" r:id="rId8"/>
    <p:sldId id="300" r:id="rId9"/>
    <p:sldId id="290" r:id="rId10"/>
    <p:sldId id="294" r:id="rId11"/>
    <p:sldId id="292" r:id="rId12"/>
    <p:sldId id="293" r:id="rId13"/>
    <p:sldId id="291" r:id="rId14"/>
    <p:sldId id="271" r:id="rId15"/>
    <p:sldId id="282" r:id="rId16"/>
    <p:sldId id="280" r:id="rId17"/>
    <p:sldId id="279" r:id="rId18"/>
    <p:sldId id="281" r:id="rId19"/>
    <p:sldId id="284" r:id="rId20"/>
    <p:sldId id="302" r:id="rId21"/>
    <p:sldId id="295" r:id="rId22"/>
    <p:sldId id="296" r:id="rId23"/>
    <p:sldId id="304" r:id="rId24"/>
    <p:sldId id="28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AF9EE19-15B4-4DA6-9DD3-1D2520A3F25E}">
          <p14:sldIdLst>
            <p14:sldId id="256"/>
            <p14:sldId id="301"/>
            <p14:sldId id="268"/>
            <p14:sldId id="286"/>
            <p14:sldId id="287"/>
            <p14:sldId id="260"/>
            <p14:sldId id="298"/>
            <p14:sldId id="300"/>
            <p14:sldId id="290"/>
            <p14:sldId id="294"/>
            <p14:sldId id="292"/>
            <p14:sldId id="293"/>
            <p14:sldId id="291"/>
            <p14:sldId id="271"/>
            <p14:sldId id="282"/>
            <p14:sldId id="280"/>
            <p14:sldId id="279"/>
            <p14:sldId id="281"/>
            <p14:sldId id="284"/>
            <p14:sldId id="302"/>
            <p14:sldId id="295"/>
            <p14:sldId id="296"/>
            <p14:sldId id="304"/>
            <p14:sldId id="285"/>
          </p14:sldIdLst>
        </p14:section>
        <p14:section name="Untitled Section" id="{74A42CDB-4A7F-463E-A9F6-0C10CD3A35C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odunni Kunle-Alonge" initials="AK" lastIdx="1" clrIdx="0">
    <p:extLst>
      <p:ext uri="{19B8F6BF-5375-455C-9EA6-DF929625EA0E}">
        <p15:presenceInfo xmlns:p15="http://schemas.microsoft.com/office/powerpoint/2012/main" userId="S-1-5-21-3940011147-3871372226-2732914733-353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FB6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3" autoAdjust="0"/>
    <p:restoredTop sz="94364" autoAdjust="0"/>
  </p:normalViewPr>
  <p:slideViewPr>
    <p:cSldViewPr snapToGrid="0">
      <p:cViewPr varScale="1">
        <p:scale>
          <a:sx n="78" d="100"/>
          <a:sy n="78" d="100"/>
        </p:scale>
        <p:origin x="1032"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285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289F27-29D7-4079-B4BF-72ABAA3367B7}" type="doc">
      <dgm:prSet loTypeId="urn:microsoft.com/office/officeart/2005/8/layout/cycle8" loCatId="cycle" qsTypeId="urn:microsoft.com/office/officeart/2005/8/quickstyle/3d1" qsCatId="3D" csTypeId="urn:microsoft.com/office/officeart/2005/8/colors/colorful1" csCatId="colorful" phldr="1"/>
      <dgm:spPr/>
    </dgm:pt>
    <dgm:pt modelId="{2187FA62-3651-4BAB-9037-B14ADE368E16}">
      <dgm:prSet phldrT="[Text]" custT="1"/>
      <dgm:spPr/>
      <dgm:t>
        <a:bodyPr/>
        <a:lstStyle/>
        <a:p>
          <a:pPr>
            <a:lnSpc>
              <a:spcPct val="100000"/>
            </a:lnSpc>
          </a:pPr>
          <a:r>
            <a:rPr lang="en-US" sz="3600" dirty="0"/>
            <a:t>H</a:t>
          </a:r>
        </a:p>
        <a:p>
          <a:pPr>
            <a:lnSpc>
              <a:spcPct val="100000"/>
            </a:lnSpc>
          </a:pPr>
          <a:r>
            <a:rPr lang="en-US" sz="1400" dirty="0"/>
            <a:t>Hundred percent quality &amp; Genuine Products </a:t>
          </a:r>
        </a:p>
      </dgm:t>
    </dgm:pt>
    <dgm:pt modelId="{9F82B4FC-1CB8-4E11-9E1C-732C6890CB19}" type="parTrans" cxnId="{05D6A80D-2F01-4B9A-98FA-141494BB8947}">
      <dgm:prSet/>
      <dgm:spPr/>
      <dgm:t>
        <a:bodyPr/>
        <a:lstStyle/>
        <a:p>
          <a:endParaRPr lang="en-US" sz="1600"/>
        </a:p>
      </dgm:t>
    </dgm:pt>
    <dgm:pt modelId="{ED901AB6-DE3B-4896-983F-491864B2D6AD}" type="sibTrans" cxnId="{05D6A80D-2F01-4B9A-98FA-141494BB8947}">
      <dgm:prSet/>
      <dgm:spPr/>
      <dgm:t>
        <a:bodyPr/>
        <a:lstStyle/>
        <a:p>
          <a:endParaRPr lang="en-US" sz="1600"/>
        </a:p>
      </dgm:t>
    </dgm:pt>
    <dgm:pt modelId="{5681FFC1-6E6A-4C9A-BDD2-814236B6442D}">
      <dgm:prSet phldrT="[Text]" custT="1"/>
      <dgm:spPr/>
      <dgm:t>
        <a:bodyPr/>
        <a:lstStyle/>
        <a:p>
          <a:r>
            <a:rPr lang="en-US" sz="3600" dirty="0"/>
            <a:t>M </a:t>
          </a:r>
        </a:p>
        <a:p>
          <a:r>
            <a:rPr lang="en-US" sz="1200" dirty="0"/>
            <a:t>Meeting all set goals, and customers request</a:t>
          </a:r>
          <a:r>
            <a:rPr lang="en-US" sz="1200" dirty="0" smtClean="0"/>
            <a:t>...</a:t>
          </a:r>
        </a:p>
        <a:p>
          <a:r>
            <a:rPr lang="en-US" sz="1200" dirty="0" smtClean="0"/>
            <a:t>if </a:t>
          </a:r>
          <a:r>
            <a:rPr lang="en-US" sz="1200" dirty="0"/>
            <a:t>possible. </a:t>
          </a:r>
        </a:p>
      </dgm:t>
    </dgm:pt>
    <dgm:pt modelId="{13BAF18C-F72C-4B67-87E5-37481006D7E6}" type="parTrans" cxnId="{DF0A3A33-BC62-45DC-B0D0-2F8196A6B04B}">
      <dgm:prSet/>
      <dgm:spPr/>
      <dgm:t>
        <a:bodyPr/>
        <a:lstStyle/>
        <a:p>
          <a:endParaRPr lang="en-US" sz="1600"/>
        </a:p>
      </dgm:t>
    </dgm:pt>
    <dgm:pt modelId="{70BCD148-B701-4903-A8CB-519229202FD8}" type="sibTrans" cxnId="{DF0A3A33-BC62-45DC-B0D0-2F8196A6B04B}">
      <dgm:prSet/>
      <dgm:spPr/>
      <dgm:t>
        <a:bodyPr/>
        <a:lstStyle/>
        <a:p>
          <a:endParaRPr lang="en-US" sz="1600"/>
        </a:p>
      </dgm:t>
    </dgm:pt>
    <dgm:pt modelId="{FD349EF0-6096-47A6-B18D-400075CD6A58}">
      <dgm:prSet phldrT="[Text]" custT="1"/>
      <dgm:spPr/>
      <dgm:t>
        <a:bodyPr/>
        <a:lstStyle/>
        <a:p>
          <a:pPr>
            <a:lnSpc>
              <a:spcPct val="100000"/>
            </a:lnSpc>
          </a:pPr>
          <a:r>
            <a:rPr lang="en-US" sz="3600" dirty="0"/>
            <a:t>E </a:t>
          </a:r>
        </a:p>
        <a:p>
          <a:pPr>
            <a:lnSpc>
              <a:spcPct val="100000"/>
            </a:lnSpc>
          </a:pPr>
          <a:r>
            <a:rPr lang="en-US" sz="1600" dirty="0"/>
            <a:t>Equitable and Fairness to all </a:t>
          </a:r>
        </a:p>
      </dgm:t>
    </dgm:pt>
    <dgm:pt modelId="{209B2378-3EFE-4A7F-AC93-F4FA72FA7F54}" type="parTrans" cxnId="{09EBF0D1-9C01-49B6-B1F4-658314BDEA34}">
      <dgm:prSet/>
      <dgm:spPr/>
      <dgm:t>
        <a:bodyPr/>
        <a:lstStyle/>
        <a:p>
          <a:endParaRPr lang="en-US" sz="1600"/>
        </a:p>
      </dgm:t>
    </dgm:pt>
    <dgm:pt modelId="{0B6BCDC2-E7CD-488B-A1EB-DE14A6A5209E}" type="sibTrans" cxnId="{09EBF0D1-9C01-49B6-B1F4-658314BDEA34}">
      <dgm:prSet/>
      <dgm:spPr/>
      <dgm:t>
        <a:bodyPr/>
        <a:lstStyle/>
        <a:p>
          <a:endParaRPr lang="en-US" sz="1600"/>
        </a:p>
      </dgm:t>
    </dgm:pt>
    <dgm:pt modelId="{4160AABE-3954-42DA-AB82-075D2DF84D51}">
      <dgm:prSet phldrT="[Text]" custT="1"/>
      <dgm:spPr/>
      <dgm:t>
        <a:bodyPr/>
        <a:lstStyle/>
        <a:p>
          <a:r>
            <a:rPr lang="en-US" sz="3600" dirty="0"/>
            <a:t>S </a:t>
          </a:r>
        </a:p>
        <a:p>
          <a:r>
            <a:rPr lang="en-US" sz="1400" dirty="0"/>
            <a:t> Service –Oriented. </a:t>
          </a:r>
        </a:p>
      </dgm:t>
    </dgm:pt>
    <dgm:pt modelId="{EE784AA7-A11B-40C5-B5EA-F38B314E4E38}" type="parTrans" cxnId="{5C07F569-7DD3-4E65-97B9-CB98B9EA0919}">
      <dgm:prSet/>
      <dgm:spPr/>
      <dgm:t>
        <a:bodyPr/>
        <a:lstStyle/>
        <a:p>
          <a:endParaRPr lang="en-US" sz="1600"/>
        </a:p>
      </dgm:t>
    </dgm:pt>
    <dgm:pt modelId="{74552B67-8573-4666-9DF8-0DC62BA23D50}" type="sibTrans" cxnId="{5C07F569-7DD3-4E65-97B9-CB98B9EA0919}">
      <dgm:prSet/>
      <dgm:spPr/>
      <dgm:t>
        <a:bodyPr/>
        <a:lstStyle/>
        <a:p>
          <a:endParaRPr lang="en-US" sz="1600"/>
        </a:p>
      </dgm:t>
    </dgm:pt>
    <dgm:pt modelId="{0431EB3F-E838-4DC9-9196-6EB38527F9BE}">
      <dgm:prSet phldrT="[Text]" custT="1"/>
      <dgm:spPr/>
      <dgm:t>
        <a:bodyPr/>
        <a:lstStyle/>
        <a:p>
          <a:pPr>
            <a:lnSpc>
              <a:spcPct val="100000"/>
            </a:lnSpc>
          </a:pPr>
          <a:r>
            <a:rPr lang="en-US" sz="3600" dirty="0"/>
            <a:t>O</a:t>
          </a:r>
          <a:r>
            <a:rPr lang="en-US" sz="3200" dirty="0"/>
            <a:t> </a:t>
          </a:r>
        </a:p>
        <a:p>
          <a:pPr>
            <a:lnSpc>
              <a:spcPct val="100000"/>
            </a:lnSpc>
          </a:pPr>
          <a:r>
            <a:rPr lang="en-US" sz="1400" dirty="0"/>
            <a:t>Overachievement in all set targets </a:t>
          </a:r>
        </a:p>
      </dgm:t>
    </dgm:pt>
    <dgm:pt modelId="{966FA3D2-3360-4710-AB75-DFBC2F405D8E}" type="parTrans" cxnId="{2A358A01-B6E5-4FFD-9C74-260329F08171}">
      <dgm:prSet/>
      <dgm:spPr/>
      <dgm:t>
        <a:bodyPr/>
        <a:lstStyle/>
        <a:p>
          <a:endParaRPr lang="en-US" sz="1600"/>
        </a:p>
      </dgm:t>
    </dgm:pt>
    <dgm:pt modelId="{56A6F2CF-216E-47DF-8591-584C3C02C317}" type="sibTrans" cxnId="{2A358A01-B6E5-4FFD-9C74-260329F08171}">
      <dgm:prSet/>
      <dgm:spPr/>
      <dgm:t>
        <a:bodyPr/>
        <a:lstStyle/>
        <a:p>
          <a:endParaRPr lang="en-US" sz="1600"/>
        </a:p>
      </dgm:t>
    </dgm:pt>
    <dgm:pt modelId="{4751F06A-71AF-4C6F-B8A0-284DA7A92A13}" type="pres">
      <dgm:prSet presAssocID="{FA289F27-29D7-4079-B4BF-72ABAA3367B7}" presName="compositeShape" presStyleCnt="0">
        <dgm:presLayoutVars>
          <dgm:chMax val="7"/>
          <dgm:dir/>
          <dgm:resizeHandles val="exact"/>
        </dgm:presLayoutVars>
      </dgm:prSet>
      <dgm:spPr/>
    </dgm:pt>
    <dgm:pt modelId="{7111AA74-0BBB-4B2B-A02E-360F894B8F5B}" type="pres">
      <dgm:prSet presAssocID="{FA289F27-29D7-4079-B4BF-72ABAA3367B7}" presName="wedge1" presStyleLbl="node1" presStyleIdx="0" presStyleCnt="5"/>
      <dgm:spPr/>
      <dgm:t>
        <a:bodyPr/>
        <a:lstStyle/>
        <a:p>
          <a:endParaRPr lang="en-US"/>
        </a:p>
      </dgm:t>
    </dgm:pt>
    <dgm:pt modelId="{B6D6A08B-8929-4D49-92C7-328B81F02662}" type="pres">
      <dgm:prSet presAssocID="{FA289F27-29D7-4079-B4BF-72ABAA3367B7}" presName="dummy1a" presStyleCnt="0"/>
      <dgm:spPr/>
    </dgm:pt>
    <dgm:pt modelId="{E7E90BD2-132C-4503-B23F-3C1C5FD08AB0}" type="pres">
      <dgm:prSet presAssocID="{FA289F27-29D7-4079-B4BF-72ABAA3367B7}" presName="dummy1b" presStyleCnt="0"/>
      <dgm:spPr/>
    </dgm:pt>
    <dgm:pt modelId="{C5FDC3C2-B851-417C-8AB0-981DD40F2D3E}" type="pres">
      <dgm:prSet presAssocID="{FA289F27-29D7-4079-B4BF-72ABAA3367B7}" presName="wedge1Tx" presStyleLbl="node1" presStyleIdx="0" presStyleCnt="5">
        <dgm:presLayoutVars>
          <dgm:chMax val="0"/>
          <dgm:chPref val="0"/>
          <dgm:bulletEnabled val="1"/>
        </dgm:presLayoutVars>
      </dgm:prSet>
      <dgm:spPr/>
      <dgm:t>
        <a:bodyPr/>
        <a:lstStyle/>
        <a:p>
          <a:endParaRPr lang="en-US"/>
        </a:p>
      </dgm:t>
    </dgm:pt>
    <dgm:pt modelId="{4A8EE779-1CF1-4D10-A0F9-29B7355BAA86}" type="pres">
      <dgm:prSet presAssocID="{FA289F27-29D7-4079-B4BF-72ABAA3367B7}" presName="wedge2" presStyleLbl="node1" presStyleIdx="1" presStyleCnt="5"/>
      <dgm:spPr/>
      <dgm:t>
        <a:bodyPr/>
        <a:lstStyle/>
        <a:p>
          <a:endParaRPr lang="en-US"/>
        </a:p>
      </dgm:t>
    </dgm:pt>
    <dgm:pt modelId="{3609A060-F205-4925-95E5-E78D841074F6}" type="pres">
      <dgm:prSet presAssocID="{FA289F27-29D7-4079-B4BF-72ABAA3367B7}" presName="dummy2a" presStyleCnt="0"/>
      <dgm:spPr/>
    </dgm:pt>
    <dgm:pt modelId="{26E97E98-1ABF-45B1-986F-9D8D8275B232}" type="pres">
      <dgm:prSet presAssocID="{FA289F27-29D7-4079-B4BF-72ABAA3367B7}" presName="dummy2b" presStyleCnt="0"/>
      <dgm:spPr/>
    </dgm:pt>
    <dgm:pt modelId="{F09A403A-EA3C-4C65-9C9B-D402F648E857}" type="pres">
      <dgm:prSet presAssocID="{FA289F27-29D7-4079-B4BF-72ABAA3367B7}" presName="wedge2Tx" presStyleLbl="node1" presStyleIdx="1" presStyleCnt="5">
        <dgm:presLayoutVars>
          <dgm:chMax val="0"/>
          <dgm:chPref val="0"/>
          <dgm:bulletEnabled val="1"/>
        </dgm:presLayoutVars>
      </dgm:prSet>
      <dgm:spPr/>
      <dgm:t>
        <a:bodyPr/>
        <a:lstStyle/>
        <a:p>
          <a:endParaRPr lang="en-US"/>
        </a:p>
      </dgm:t>
    </dgm:pt>
    <dgm:pt modelId="{8B4CDFC8-4B90-4E0B-B838-CCCE273729B5}" type="pres">
      <dgm:prSet presAssocID="{FA289F27-29D7-4079-B4BF-72ABAA3367B7}" presName="wedge3" presStyleLbl="node1" presStyleIdx="2" presStyleCnt="5"/>
      <dgm:spPr/>
      <dgm:t>
        <a:bodyPr/>
        <a:lstStyle/>
        <a:p>
          <a:endParaRPr lang="en-US"/>
        </a:p>
      </dgm:t>
    </dgm:pt>
    <dgm:pt modelId="{E26A597F-3DD0-4FDC-8FDA-B507E58135D3}" type="pres">
      <dgm:prSet presAssocID="{FA289F27-29D7-4079-B4BF-72ABAA3367B7}" presName="dummy3a" presStyleCnt="0"/>
      <dgm:spPr/>
    </dgm:pt>
    <dgm:pt modelId="{F028F3E2-6644-4DE3-B942-2AA193479911}" type="pres">
      <dgm:prSet presAssocID="{FA289F27-29D7-4079-B4BF-72ABAA3367B7}" presName="dummy3b" presStyleCnt="0"/>
      <dgm:spPr/>
    </dgm:pt>
    <dgm:pt modelId="{631B859A-4C68-4B5A-91BE-CB7FB77E3FFB}" type="pres">
      <dgm:prSet presAssocID="{FA289F27-29D7-4079-B4BF-72ABAA3367B7}" presName="wedge3Tx" presStyleLbl="node1" presStyleIdx="2" presStyleCnt="5">
        <dgm:presLayoutVars>
          <dgm:chMax val="0"/>
          <dgm:chPref val="0"/>
          <dgm:bulletEnabled val="1"/>
        </dgm:presLayoutVars>
      </dgm:prSet>
      <dgm:spPr/>
      <dgm:t>
        <a:bodyPr/>
        <a:lstStyle/>
        <a:p>
          <a:endParaRPr lang="en-US"/>
        </a:p>
      </dgm:t>
    </dgm:pt>
    <dgm:pt modelId="{FF58CA2E-3268-4094-A4F4-6D94AC59876C}" type="pres">
      <dgm:prSet presAssocID="{FA289F27-29D7-4079-B4BF-72ABAA3367B7}" presName="wedge4" presStyleLbl="node1" presStyleIdx="3" presStyleCnt="5" custLinFactNeighborX="173"/>
      <dgm:spPr/>
      <dgm:t>
        <a:bodyPr/>
        <a:lstStyle/>
        <a:p>
          <a:endParaRPr lang="en-US"/>
        </a:p>
      </dgm:t>
    </dgm:pt>
    <dgm:pt modelId="{AFB8E3E1-3CC9-4889-A803-3F3F6889E1D2}" type="pres">
      <dgm:prSet presAssocID="{FA289F27-29D7-4079-B4BF-72ABAA3367B7}" presName="dummy4a" presStyleCnt="0"/>
      <dgm:spPr/>
    </dgm:pt>
    <dgm:pt modelId="{9F215D0D-99D5-4494-86BF-4369D517B01C}" type="pres">
      <dgm:prSet presAssocID="{FA289F27-29D7-4079-B4BF-72ABAA3367B7}" presName="dummy4b" presStyleCnt="0"/>
      <dgm:spPr/>
    </dgm:pt>
    <dgm:pt modelId="{E93B3C99-49B8-43AE-85E4-760A2D40F3C2}" type="pres">
      <dgm:prSet presAssocID="{FA289F27-29D7-4079-B4BF-72ABAA3367B7}" presName="wedge4Tx" presStyleLbl="node1" presStyleIdx="3" presStyleCnt="5">
        <dgm:presLayoutVars>
          <dgm:chMax val="0"/>
          <dgm:chPref val="0"/>
          <dgm:bulletEnabled val="1"/>
        </dgm:presLayoutVars>
      </dgm:prSet>
      <dgm:spPr/>
      <dgm:t>
        <a:bodyPr/>
        <a:lstStyle/>
        <a:p>
          <a:endParaRPr lang="en-US"/>
        </a:p>
      </dgm:t>
    </dgm:pt>
    <dgm:pt modelId="{2C9BE0D4-D8D5-4EB7-982E-62BD9ACF5A4A}" type="pres">
      <dgm:prSet presAssocID="{FA289F27-29D7-4079-B4BF-72ABAA3367B7}" presName="wedge5" presStyleLbl="node1" presStyleIdx="4" presStyleCnt="5"/>
      <dgm:spPr/>
      <dgm:t>
        <a:bodyPr/>
        <a:lstStyle/>
        <a:p>
          <a:endParaRPr lang="en-US"/>
        </a:p>
      </dgm:t>
    </dgm:pt>
    <dgm:pt modelId="{175DFF94-EBE0-4E37-9E84-C65AF7C27EC4}" type="pres">
      <dgm:prSet presAssocID="{FA289F27-29D7-4079-B4BF-72ABAA3367B7}" presName="dummy5a" presStyleCnt="0"/>
      <dgm:spPr/>
    </dgm:pt>
    <dgm:pt modelId="{C23E26A5-BCEE-4768-B0A3-29D16F748AC0}" type="pres">
      <dgm:prSet presAssocID="{FA289F27-29D7-4079-B4BF-72ABAA3367B7}" presName="dummy5b" presStyleCnt="0"/>
      <dgm:spPr/>
    </dgm:pt>
    <dgm:pt modelId="{EC63A1C1-D957-4BF6-B017-7F2D08588867}" type="pres">
      <dgm:prSet presAssocID="{FA289F27-29D7-4079-B4BF-72ABAA3367B7}" presName="wedge5Tx" presStyleLbl="node1" presStyleIdx="4" presStyleCnt="5">
        <dgm:presLayoutVars>
          <dgm:chMax val="0"/>
          <dgm:chPref val="0"/>
          <dgm:bulletEnabled val="1"/>
        </dgm:presLayoutVars>
      </dgm:prSet>
      <dgm:spPr/>
      <dgm:t>
        <a:bodyPr/>
        <a:lstStyle/>
        <a:p>
          <a:endParaRPr lang="en-US"/>
        </a:p>
      </dgm:t>
    </dgm:pt>
    <dgm:pt modelId="{AADA5B98-852C-4C7A-A2C6-3CB2A333B8BE}" type="pres">
      <dgm:prSet presAssocID="{ED901AB6-DE3B-4896-983F-491864B2D6AD}" presName="arrowWedge1" presStyleLbl="fgSibTrans2D1" presStyleIdx="0" presStyleCnt="5" custLinFactNeighborY="756"/>
      <dgm:spPr/>
    </dgm:pt>
    <dgm:pt modelId="{530B8CA7-132D-4667-98C7-B2C5B65E1F5E}" type="pres">
      <dgm:prSet presAssocID="{70BCD148-B701-4903-A8CB-519229202FD8}" presName="arrowWedge2" presStyleLbl="fgSibTrans2D1" presStyleIdx="1" presStyleCnt="5"/>
      <dgm:spPr/>
    </dgm:pt>
    <dgm:pt modelId="{A3BDAE77-79A4-4D26-9B55-A2731CF1B22E}" type="pres">
      <dgm:prSet presAssocID="{0B6BCDC2-E7CD-488B-A1EB-DE14A6A5209E}" presName="arrowWedge3" presStyleLbl="fgSibTrans2D1" presStyleIdx="2" presStyleCnt="5"/>
      <dgm:spPr/>
    </dgm:pt>
    <dgm:pt modelId="{3FCB7D4A-04EB-4FA4-B55A-D52BD27DCE40}" type="pres">
      <dgm:prSet presAssocID="{74552B67-8573-4666-9DF8-0DC62BA23D50}" presName="arrowWedge4" presStyleLbl="fgSibTrans2D1" presStyleIdx="3" presStyleCnt="5"/>
      <dgm:spPr/>
    </dgm:pt>
    <dgm:pt modelId="{BA9B842E-638B-4C32-B317-E7827926C573}" type="pres">
      <dgm:prSet presAssocID="{56A6F2CF-216E-47DF-8591-584C3C02C317}" presName="arrowWedge5" presStyleLbl="fgSibTrans2D1" presStyleIdx="4" presStyleCnt="5"/>
      <dgm:spPr/>
    </dgm:pt>
  </dgm:ptLst>
  <dgm:cxnLst>
    <dgm:cxn modelId="{C170D28D-ED07-4901-BD1A-4479CBB70D65}" type="presOf" srcId="{4160AABE-3954-42DA-AB82-075D2DF84D51}" destId="{FF58CA2E-3268-4094-A4F4-6D94AC59876C}" srcOrd="0" destOrd="0" presId="urn:microsoft.com/office/officeart/2005/8/layout/cycle8"/>
    <dgm:cxn modelId="{D3536A6B-7304-4778-BA08-5927E032C6D9}" type="presOf" srcId="{0431EB3F-E838-4DC9-9196-6EB38527F9BE}" destId="{EC63A1C1-D957-4BF6-B017-7F2D08588867}" srcOrd="1" destOrd="0" presId="urn:microsoft.com/office/officeart/2005/8/layout/cycle8"/>
    <dgm:cxn modelId="{F097531A-EF81-4758-B5DD-ADA5F8D31CE8}" type="presOf" srcId="{FD349EF0-6096-47A6-B18D-400075CD6A58}" destId="{8B4CDFC8-4B90-4E0B-B838-CCCE273729B5}" srcOrd="0" destOrd="0" presId="urn:microsoft.com/office/officeart/2005/8/layout/cycle8"/>
    <dgm:cxn modelId="{CC859E5F-0710-4416-BB86-4E30B4FF0062}" type="presOf" srcId="{2187FA62-3651-4BAB-9037-B14ADE368E16}" destId="{7111AA74-0BBB-4B2B-A02E-360F894B8F5B}" srcOrd="0" destOrd="0" presId="urn:microsoft.com/office/officeart/2005/8/layout/cycle8"/>
    <dgm:cxn modelId="{9096E6FA-86A1-4506-9F02-60AF3935FFA0}" type="presOf" srcId="{FD349EF0-6096-47A6-B18D-400075CD6A58}" destId="{631B859A-4C68-4B5A-91BE-CB7FB77E3FFB}" srcOrd="1" destOrd="0" presId="urn:microsoft.com/office/officeart/2005/8/layout/cycle8"/>
    <dgm:cxn modelId="{05D6A80D-2F01-4B9A-98FA-141494BB8947}" srcId="{FA289F27-29D7-4079-B4BF-72ABAA3367B7}" destId="{2187FA62-3651-4BAB-9037-B14ADE368E16}" srcOrd="0" destOrd="0" parTransId="{9F82B4FC-1CB8-4E11-9E1C-732C6890CB19}" sibTransId="{ED901AB6-DE3B-4896-983F-491864B2D6AD}"/>
    <dgm:cxn modelId="{6B97D48D-C9C9-4EC0-8B25-A6521FE160FC}" type="presOf" srcId="{FA289F27-29D7-4079-B4BF-72ABAA3367B7}" destId="{4751F06A-71AF-4C6F-B8A0-284DA7A92A13}" srcOrd="0" destOrd="0" presId="urn:microsoft.com/office/officeart/2005/8/layout/cycle8"/>
    <dgm:cxn modelId="{5C07F569-7DD3-4E65-97B9-CB98B9EA0919}" srcId="{FA289F27-29D7-4079-B4BF-72ABAA3367B7}" destId="{4160AABE-3954-42DA-AB82-075D2DF84D51}" srcOrd="3" destOrd="0" parTransId="{EE784AA7-A11B-40C5-B5EA-F38B314E4E38}" sibTransId="{74552B67-8573-4666-9DF8-0DC62BA23D50}"/>
    <dgm:cxn modelId="{A28432D1-8155-4A95-938F-6644FE6F3E33}" type="presOf" srcId="{4160AABE-3954-42DA-AB82-075D2DF84D51}" destId="{E93B3C99-49B8-43AE-85E4-760A2D40F3C2}" srcOrd="1" destOrd="0" presId="urn:microsoft.com/office/officeart/2005/8/layout/cycle8"/>
    <dgm:cxn modelId="{2A358A01-B6E5-4FFD-9C74-260329F08171}" srcId="{FA289F27-29D7-4079-B4BF-72ABAA3367B7}" destId="{0431EB3F-E838-4DC9-9196-6EB38527F9BE}" srcOrd="4" destOrd="0" parTransId="{966FA3D2-3360-4710-AB75-DFBC2F405D8E}" sibTransId="{56A6F2CF-216E-47DF-8591-584C3C02C317}"/>
    <dgm:cxn modelId="{3BAB4E94-AD2A-40ED-8D71-AF93815F3B9C}" type="presOf" srcId="{5681FFC1-6E6A-4C9A-BDD2-814236B6442D}" destId="{F09A403A-EA3C-4C65-9C9B-D402F648E857}" srcOrd="1" destOrd="0" presId="urn:microsoft.com/office/officeart/2005/8/layout/cycle8"/>
    <dgm:cxn modelId="{DA9FE101-20E6-430A-8EBB-3B7931E650C1}" type="presOf" srcId="{2187FA62-3651-4BAB-9037-B14ADE368E16}" destId="{C5FDC3C2-B851-417C-8AB0-981DD40F2D3E}" srcOrd="1" destOrd="0" presId="urn:microsoft.com/office/officeart/2005/8/layout/cycle8"/>
    <dgm:cxn modelId="{78BE4AFE-25D5-45F6-AF06-54F2912BB38D}" type="presOf" srcId="{5681FFC1-6E6A-4C9A-BDD2-814236B6442D}" destId="{4A8EE779-1CF1-4D10-A0F9-29B7355BAA86}" srcOrd="0" destOrd="0" presId="urn:microsoft.com/office/officeart/2005/8/layout/cycle8"/>
    <dgm:cxn modelId="{09EBF0D1-9C01-49B6-B1F4-658314BDEA34}" srcId="{FA289F27-29D7-4079-B4BF-72ABAA3367B7}" destId="{FD349EF0-6096-47A6-B18D-400075CD6A58}" srcOrd="2" destOrd="0" parTransId="{209B2378-3EFE-4A7F-AC93-F4FA72FA7F54}" sibTransId="{0B6BCDC2-E7CD-488B-A1EB-DE14A6A5209E}"/>
    <dgm:cxn modelId="{D4CA51E5-E16D-47A2-8437-D252B7ECB475}" type="presOf" srcId="{0431EB3F-E838-4DC9-9196-6EB38527F9BE}" destId="{2C9BE0D4-D8D5-4EB7-982E-62BD9ACF5A4A}" srcOrd="0" destOrd="0" presId="urn:microsoft.com/office/officeart/2005/8/layout/cycle8"/>
    <dgm:cxn modelId="{DF0A3A33-BC62-45DC-B0D0-2F8196A6B04B}" srcId="{FA289F27-29D7-4079-B4BF-72ABAA3367B7}" destId="{5681FFC1-6E6A-4C9A-BDD2-814236B6442D}" srcOrd="1" destOrd="0" parTransId="{13BAF18C-F72C-4B67-87E5-37481006D7E6}" sibTransId="{70BCD148-B701-4903-A8CB-519229202FD8}"/>
    <dgm:cxn modelId="{9643581B-2D4C-4A43-BEE9-254E300DD139}" type="presParOf" srcId="{4751F06A-71AF-4C6F-B8A0-284DA7A92A13}" destId="{7111AA74-0BBB-4B2B-A02E-360F894B8F5B}" srcOrd="0" destOrd="0" presId="urn:microsoft.com/office/officeart/2005/8/layout/cycle8"/>
    <dgm:cxn modelId="{28D2B3A9-54ED-4A12-9757-AEEAA1507C2F}" type="presParOf" srcId="{4751F06A-71AF-4C6F-B8A0-284DA7A92A13}" destId="{B6D6A08B-8929-4D49-92C7-328B81F02662}" srcOrd="1" destOrd="0" presId="urn:microsoft.com/office/officeart/2005/8/layout/cycle8"/>
    <dgm:cxn modelId="{4C559CD7-9109-43C4-83A3-EDF8ED3E3286}" type="presParOf" srcId="{4751F06A-71AF-4C6F-B8A0-284DA7A92A13}" destId="{E7E90BD2-132C-4503-B23F-3C1C5FD08AB0}" srcOrd="2" destOrd="0" presId="urn:microsoft.com/office/officeart/2005/8/layout/cycle8"/>
    <dgm:cxn modelId="{4CEAA43C-F549-4147-B2FD-F02A6C937283}" type="presParOf" srcId="{4751F06A-71AF-4C6F-B8A0-284DA7A92A13}" destId="{C5FDC3C2-B851-417C-8AB0-981DD40F2D3E}" srcOrd="3" destOrd="0" presId="urn:microsoft.com/office/officeart/2005/8/layout/cycle8"/>
    <dgm:cxn modelId="{8A0A82E8-E8AB-4E0C-B7D4-57FAE5BE88A1}" type="presParOf" srcId="{4751F06A-71AF-4C6F-B8A0-284DA7A92A13}" destId="{4A8EE779-1CF1-4D10-A0F9-29B7355BAA86}" srcOrd="4" destOrd="0" presId="urn:microsoft.com/office/officeart/2005/8/layout/cycle8"/>
    <dgm:cxn modelId="{58924C78-D84E-46D6-A47A-6C83FA37DD23}" type="presParOf" srcId="{4751F06A-71AF-4C6F-B8A0-284DA7A92A13}" destId="{3609A060-F205-4925-95E5-E78D841074F6}" srcOrd="5" destOrd="0" presId="urn:microsoft.com/office/officeart/2005/8/layout/cycle8"/>
    <dgm:cxn modelId="{3B5E2237-59FC-4F28-8F1C-1F7579D19D1D}" type="presParOf" srcId="{4751F06A-71AF-4C6F-B8A0-284DA7A92A13}" destId="{26E97E98-1ABF-45B1-986F-9D8D8275B232}" srcOrd="6" destOrd="0" presId="urn:microsoft.com/office/officeart/2005/8/layout/cycle8"/>
    <dgm:cxn modelId="{024B70FE-7809-4301-B42A-402084A5A5DC}" type="presParOf" srcId="{4751F06A-71AF-4C6F-B8A0-284DA7A92A13}" destId="{F09A403A-EA3C-4C65-9C9B-D402F648E857}" srcOrd="7" destOrd="0" presId="urn:microsoft.com/office/officeart/2005/8/layout/cycle8"/>
    <dgm:cxn modelId="{C61EFCFD-539C-48A7-95C7-44A1E4B636A3}" type="presParOf" srcId="{4751F06A-71AF-4C6F-B8A0-284DA7A92A13}" destId="{8B4CDFC8-4B90-4E0B-B838-CCCE273729B5}" srcOrd="8" destOrd="0" presId="urn:microsoft.com/office/officeart/2005/8/layout/cycle8"/>
    <dgm:cxn modelId="{A5620275-456D-42EE-A9D6-46D7AA53C787}" type="presParOf" srcId="{4751F06A-71AF-4C6F-B8A0-284DA7A92A13}" destId="{E26A597F-3DD0-4FDC-8FDA-B507E58135D3}" srcOrd="9" destOrd="0" presId="urn:microsoft.com/office/officeart/2005/8/layout/cycle8"/>
    <dgm:cxn modelId="{7C8E06A8-F89A-4126-B04C-626D82D38944}" type="presParOf" srcId="{4751F06A-71AF-4C6F-B8A0-284DA7A92A13}" destId="{F028F3E2-6644-4DE3-B942-2AA193479911}" srcOrd="10" destOrd="0" presId="urn:microsoft.com/office/officeart/2005/8/layout/cycle8"/>
    <dgm:cxn modelId="{83F33612-63D4-4A01-B4B7-15EC03D717AF}" type="presParOf" srcId="{4751F06A-71AF-4C6F-B8A0-284DA7A92A13}" destId="{631B859A-4C68-4B5A-91BE-CB7FB77E3FFB}" srcOrd="11" destOrd="0" presId="urn:microsoft.com/office/officeart/2005/8/layout/cycle8"/>
    <dgm:cxn modelId="{B4F07298-5F10-46D1-BCC2-7BF1EC4C6116}" type="presParOf" srcId="{4751F06A-71AF-4C6F-B8A0-284DA7A92A13}" destId="{FF58CA2E-3268-4094-A4F4-6D94AC59876C}" srcOrd="12" destOrd="0" presId="urn:microsoft.com/office/officeart/2005/8/layout/cycle8"/>
    <dgm:cxn modelId="{86B195A3-FB94-4ADD-BE5E-B79C046BEDE1}" type="presParOf" srcId="{4751F06A-71AF-4C6F-B8A0-284DA7A92A13}" destId="{AFB8E3E1-3CC9-4889-A803-3F3F6889E1D2}" srcOrd="13" destOrd="0" presId="urn:microsoft.com/office/officeart/2005/8/layout/cycle8"/>
    <dgm:cxn modelId="{F65A82AA-D91C-4C86-8D3F-16EE1D2E32FF}" type="presParOf" srcId="{4751F06A-71AF-4C6F-B8A0-284DA7A92A13}" destId="{9F215D0D-99D5-4494-86BF-4369D517B01C}" srcOrd="14" destOrd="0" presId="urn:microsoft.com/office/officeart/2005/8/layout/cycle8"/>
    <dgm:cxn modelId="{3245AC04-491A-47BB-A4BE-CB2A69C411EE}" type="presParOf" srcId="{4751F06A-71AF-4C6F-B8A0-284DA7A92A13}" destId="{E93B3C99-49B8-43AE-85E4-760A2D40F3C2}" srcOrd="15" destOrd="0" presId="urn:microsoft.com/office/officeart/2005/8/layout/cycle8"/>
    <dgm:cxn modelId="{33FABEF7-8EFC-4EC7-8581-504130B42D71}" type="presParOf" srcId="{4751F06A-71AF-4C6F-B8A0-284DA7A92A13}" destId="{2C9BE0D4-D8D5-4EB7-982E-62BD9ACF5A4A}" srcOrd="16" destOrd="0" presId="urn:microsoft.com/office/officeart/2005/8/layout/cycle8"/>
    <dgm:cxn modelId="{CB2CAD6C-F2A2-4383-99F2-8B2AB4044AEB}" type="presParOf" srcId="{4751F06A-71AF-4C6F-B8A0-284DA7A92A13}" destId="{175DFF94-EBE0-4E37-9E84-C65AF7C27EC4}" srcOrd="17" destOrd="0" presId="urn:microsoft.com/office/officeart/2005/8/layout/cycle8"/>
    <dgm:cxn modelId="{CA77015C-0165-4B01-9E6C-19D6ACA145ED}" type="presParOf" srcId="{4751F06A-71AF-4C6F-B8A0-284DA7A92A13}" destId="{C23E26A5-BCEE-4768-B0A3-29D16F748AC0}" srcOrd="18" destOrd="0" presId="urn:microsoft.com/office/officeart/2005/8/layout/cycle8"/>
    <dgm:cxn modelId="{D603CF5B-D498-45FE-87CE-37A487879E31}" type="presParOf" srcId="{4751F06A-71AF-4C6F-B8A0-284DA7A92A13}" destId="{EC63A1C1-D957-4BF6-B017-7F2D08588867}" srcOrd="19" destOrd="0" presId="urn:microsoft.com/office/officeart/2005/8/layout/cycle8"/>
    <dgm:cxn modelId="{9AB12ED0-9584-43AB-BFBD-79476FCEEE8B}" type="presParOf" srcId="{4751F06A-71AF-4C6F-B8A0-284DA7A92A13}" destId="{AADA5B98-852C-4C7A-A2C6-3CB2A333B8BE}" srcOrd="20" destOrd="0" presId="urn:microsoft.com/office/officeart/2005/8/layout/cycle8"/>
    <dgm:cxn modelId="{9005CB0D-E95C-4472-896D-BE311734067A}" type="presParOf" srcId="{4751F06A-71AF-4C6F-B8A0-284DA7A92A13}" destId="{530B8CA7-132D-4667-98C7-B2C5B65E1F5E}" srcOrd="21" destOrd="0" presId="urn:microsoft.com/office/officeart/2005/8/layout/cycle8"/>
    <dgm:cxn modelId="{6D60D9E2-8402-4A6E-8728-823BFCE1CCA4}" type="presParOf" srcId="{4751F06A-71AF-4C6F-B8A0-284DA7A92A13}" destId="{A3BDAE77-79A4-4D26-9B55-A2731CF1B22E}" srcOrd="22" destOrd="0" presId="urn:microsoft.com/office/officeart/2005/8/layout/cycle8"/>
    <dgm:cxn modelId="{585A974B-70A1-4201-B56F-954A2D7897AD}" type="presParOf" srcId="{4751F06A-71AF-4C6F-B8A0-284DA7A92A13}" destId="{3FCB7D4A-04EB-4FA4-B55A-D52BD27DCE40}" srcOrd="23" destOrd="0" presId="urn:microsoft.com/office/officeart/2005/8/layout/cycle8"/>
    <dgm:cxn modelId="{950489AD-D9FA-4556-98C4-05EE27CB275D}" type="presParOf" srcId="{4751F06A-71AF-4C6F-B8A0-284DA7A92A13}" destId="{BA9B842E-638B-4C32-B317-E7827926C573}"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1AA74-0BBB-4B2B-A02E-360F894B8F5B}">
      <dsp:nvSpPr>
        <dsp:cNvPr id="0" name=""/>
        <dsp:cNvSpPr/>
      </dsp:nvSpPr>
      <dsp:spPr>
        <a:xfrm>
          <a:off x="1328728" y="367459"/>
          <a:ext cx="4986527" cy="4986527"/>
        </a:xfrm>
        <a:prstGeom prst="pie">
          <a:avLst>
            <a:gd name="adj1" fmla="val 16200000"/>
            <a:gd name="adj2" fmla="val 2052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100000"/>
            </a:lnSpc>
            <a:spcBef>
              <a:spcPct val="0"/>
            </a:spcBef>
            <a:spcAft>
              <a:spcPct val="35000"/>
            </a:spcAft>
          </a:pPr>
          <a:r>
            <a:rPr lang="en-US" sz="3600" kern="1200" dirty="0"/>
            <a:t>H</a:t>
          </a:r>
        </a:p>
        <a:p>
          <a:pPr lvl="0" algn="ctr" defTabSz="1600200">
            <a:lnSpc>
              <a:spcPct val="100000"/>
            </a:lnSpc>
            <a:spcBef>
              <a:spcPct val="0"/>
            </a:spcBef>
            <a:spcAft>
              <a:spcPct val="35000"/>
            </a:spcAft>
          </a:pPr>
          <a:r>
            <a:rPr lang="en-US" sz="1400" kern="1200" dirty="0"/>
            <a:t>Hundred percent quality &amp; Genuine Products </a:t>
          </a:r>
        </a:p>
      </dsp:txBody>
      <dsp:txXfrm>
        <a:off x="3930033" y="1205671"/>
        <a:ext cx="1602812" cy="1068541"/>
      </dsp:txXfrm>
    </dsp:sp>
    <dsp:sp modelId="{4A8EE779-1CF1-4D10-A0F9-29B7355BAA86}">
      <dsp:nvSpPr>
        <dsp:cNvPr id="0" name=""/>
        <dsp:cNvSpPr/>
      </dsp:nvSpPr>
      <dsp:spPr>
        <a:xfrm>
          <a:off x="1371469" y="500433"/>
          <a:ext cx="4986527" cy="4986527"/>
        </a:xfrm>
        <a:prstGeom prst="pie">
          <a:avLst>
            <a:gd name="adj1" fmla="val 20520000"/>
            <a:gd name="adj2" fmla="val 324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a:t>M </a:t>
          </a:r>
        </a:p>
        <a:p>
          <a:pPr lvl="0" algn="ctr" defTabSz="1600200">
            <a:lnSpc>
              <a:spcPct val="90000"/>
            </a:lnSpc>
            <a:spcBef>
              <a:spcPct val="0"/>
            </a:spcBef>
            <a:spcAft>
              <a:spcPct val="35000"/>
            </a:spcAft>
          </a:pPr>
          <a:r>
            <a:rPr lang="en-US" sz="1200" kern="1200" dirty="0"/>
            <a:t>Meeting all set goals, and customers request</a:t>
          </a:r>
          <a:r>
            <a:rPr lang="en-US" sz="1200" kern="1200" dirty="0" smtClean="0"/>
            <a:t>...</a:t>
          </a:r>
        </a:p>
        <a:p>
          <a:pPr lvl="0" algn="ctr" defTabSz="1600200">
            <a:lnSpc>
              <a:spcPct val="90000"/>
            </a:lnSpc>
            <a:spcBef>
              <a:spcPct val="0"/>
            </a:spcBef>
            <a:spcAft>
              <a:spcPct val="35000"/>
            </a:spcAft>
          </a:pPr>
          <a:r>
            <a:rPr lang="en-US" sz="1200" kern="1200" dirty="0" smtClean="0"/>
            <a:t>if </a:t>
          </a:r>
          <a:r>
            <a:rPr lang="en-US" sz="1200" kern="1200" dirty="0"/>
            <a:t>possible. </a:t>
          </a:r>
        </a:p>
      </dsp:txBody>
      <dsp:txXfrm>
        <a:off x="4583030" y="2778801"/>
        <a:ext cx="1484085" cy="1187268"/>
      </dsp:txXfrm>
    </dsp:sp>
    <dsp:sp modelId="{8B4CDFC8-4B90-4E0B-B838-CCCE273729B5}">
      <dsp:nvSpPr>
        <dsp:cNvPr id="0" name=""/>
        <dsp:cNvSpPr/>
      </dsp:nvSpPr>
      <dsp:spPr>
        <a:xfrm>
          <a:off x="1258679" y="582355"/>
          <a:ext cx="4986527" cy="4986527"/>
        </a:xfrm>
        <a:prstGeom prst="pie">
          <a:avLst>
            <a:gd name="adj1" fmla="val 3240000"/>
            <a:gd name="adj2" fmla="val 756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100000"/>
            </a:lnSpc>
            <a:spcBef>
              <a:spcPct val="0"/>
            </a:spcBef>
            <a:spcAft>
              <a:spcPct val="35000"/>
            </a:spcAft>
          </a:pPr>
          <a:r>
            <a:rPr lang="en-US" sz="3600" kern="1200" dirty="0"/>
            <a:t>E </a:t>
          </a:r>
        </a:p>
        <a:p>
          <a:pPr lvl="0" algn="ctr" defTabSz="1600200">
            <a:lnSpc>
              <a:spcPct val="100000"/>
            </a:lnSpc>
            <a:spcBef>
              <a:spcPct val="0"/>
            </a:spcBef>
            <a:spcAft>
              <a:spcPct val="35000"/>
            </a:spcAft>
          </a:pPr>
          <a:r>
            <a:rPr lang="en-US" sz="1600" kern="1200" dirty="0"/>
            <a:t>Equitable and Fairness to all </a:t>
          </a:r>
        </a:p>
      </dsp:txBody>
      <dsp:txXfrm>
        <a:off x="3039581" y="4084796"/>
        <a:ext cx="1424722" cy="1305995"/>
      </dsp:txXfrm>
    </dsp:sp>
    <dsp:sp modelId="{FF58CA2E-3268-4094-A4F4-6D94AC59876C}">
      <dsp:nvSpPr>
        <dsp:cNvPr id="0" name=""/>
        <dsp:cNvSpPr/>
      </dsp:nvSpPr>
      <dsp:spPr>
        <a:xfrm>
          <a:off x="1154515" y="500433"/>
          <a:ext cx="4986527" cy="4986527"/>
        </a:xfrm>
        <a:prstGeom prst="pie">
          <a:avLst>
            <a:gd name="adj1" fmla="val 7560000"/>
            <a:gd name="adj2" fmla="val 1188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a:t>S </a:t>
          </a:r>
        </a:p>
        <a:p>
          <a:pPr lvl="0" algn="ctr" defTabSz="1600200">
            <a:lnSpc>
              <a:spcPct val="90000"/>
            </a:lnSpc>
            <a:spcBef>
              <a:spcPct val="0"/>
            </a:spcBef>
            <a:spcAft>
              <a:spcPct val="35000"/>
            </a:spcAft>
          </a:pPr>
          <a:r>
            <a:rPr lang="en-US" sz="1400" kern="1200" dirty="0"/>
            <a:t> Service –Oriented. </a:t>
          </a:r>
        </a:p>
      </dsp:txBody>
      <dsp:txXfrm>
        <a:off x="1445396" y="2778801"/>
        <a:ext cx="1484085" cy="1187268"/>
      </dsp:txXfrm>
    </dsp:sp>
    <dsp:sp modelId="{2C9BE0D4-D8D5-4EB7-982E-62BD9ACF5A4A}">
      <dsp:nvSpPr>
        <dsp:cNvPr id="0" name=""/>
        <dsp:cNvSpPr/>
      </dsp:nvSpPr>
      <dsp:spPr>
        <a:xfrm>
          <a:off x="1188630" y="367459"/>
          <a:ext cx="4986527" cy="4986527"/>
        </a:xfrm>
        <a:prstGeom prst="pie">
          <a:avLst>
            <a:gd name="adj1" fmla="val 11880000"/>
            <a:gd name="adj2" fmla="val 1620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100000"/>
            </a:lnSpc>
            <a:spcBef>
              <a:spcPct val="0"/>
            </a:spcBef>
            <a:spcAft>
              <a:spcPct val="35000"/>
            </a:spcAft>
          </a:pPr>
          <a:r>
            <a:rPr lang="en-US" sz="3600" kern="1200" dirty="0"/>
            <a:t>O</a:t>
          </a:r>
          <a:r>
            <a:rPr lang="en-US" sz="3200" kern="1200" dirty="0"/>
            <a:t> </a:t>
          </a:r>
        </a:p>
        <a:p>
          <a:pPr lvl="0" algn="ctr" defTabSz="1600200">
            <a:lnSpc>
              <a:spcPct val="100000"/>
            </a:lnSpc>
            <a:spcBef>
              <a:spcPct val="0"/>
            </a:spcBef>
            <a:spcAft>
              <a:spcPct val="35000"/>
            </a:spcAft>
          </a:pPr>
          <a:r>
            <a:rPr lang="en-US" sz="1400" kern="1200" dirty="0"/>
            <a:t>Overachievement in all set targets </a:t>
          </a:r>
        </a:p>
      </dsp:txBody>
      <dsp:txXfrm>
        <a:off x="1971040" y="1205671"/>
        <a:ext cx="1602812" cy="1068541"/>
      </dsp:txXfrm>
    </dsp:sp>
    <dsp:sp modelId="{AADA5B98-852C-4C7A-A2C6-3CB2A333B8BE}">
      <dsp:nvSpPr>
        <dsp:cNvPr id="0" name=""/>
        <dsp:cNvSpPr/>
      </dsp:nvSpPr>
      <dsp:spPr>
        <a:xfrm>
          <a:off x="1019803" y="101135"/>
          <a:ext cx="5603906" cy="5603906"/>
        </a:xfrm>
        <a:prstGeom prst="circularArrow">
          <a:avLst>
            <a:gd name="adj1" fmla="val 5085"/>
            <a:gd name="adj2" fmla="val 327528"/>
            <a:gd name="adj3" fmla="val 20192361"/>
            <a:gd name="adj4" fmla="val 16200324"/>
            <a:gd name="adj5" fmla="val 5932"/>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30B8CA7-132D-4667-98C7-B2C5B65E1F5E}">
      <dsp:nvSpPr>
        <dsp:cNvPr id="0" name=""/>
        <dsp:cNvSpPr/>
      </dsp:nvSpPr>
      <dsp:spPr>
        <a:xfrm>
          <a:off x="1063124" y="191700"/>
          <a:ext cx="5603906" cy="5603906"/>
        </a:xfrm>
        <a:prstGeom prst="circularArrow">
          <a:avLst>
            <a:gd name="adj1" fmla="val 5085"/>
            <a:gd name="adj2" fmla="val 327528"/>
            <a:gd name="adj3" fmla="val 2912753"/>
            <a:gd name="adj4" fmla="val 20519953"/>
            <a:gd name="adj5" fmla="val 5932"/>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3BDAE77-79A4-4D26-9B55-A2731CF1B22E}">
      <dsp:nvSpPr>
        <dsp:cNvPr id="0" name=""/>
        <dsp:cNvSpPr/>
      </dsp:nvSpPr>
      <dsp:spPr>
        <a:xfrm>
          <a:off x="949989" y="273871"/>
          <a:ext cx="5603906" cy="5603906"/>
        </a:xfrm>
        <a:prstGeom prst="circularArrow">
          <a:avLst>
            <a:gd name="adj1" fmla="val 5085"/>
            <a:gd name="adj2" fmla="val 327528"/>
            <a:gd name="adj3" fmla="val 7232777"/>
            <a:gd name="adj4" fmla="val 3239695"/>
            <a:gd name="adj5" fmla="val 5932"/>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FCB7D4A-04EB-4FA4-B55A-D52BD27DCE40}">
      <dsp:nvSpPr>
        <dsp:cNvPr id="0" name=""/>
        <dsp:cNvSpPr/>
      </dsp:nvSpPr>
      <dsp:spPr>
        <a:xfrm>
          <a:off x="845481" y="191700"/>
          <a:ext cx="5603906" cy="5603906"/>
        </a:xfrm>
        <a:prstGeom prst="circularArrow">
          <a:avLst>
            <a:gd name="adj1" fmla="val 5085"/>
            <a:gd name="adj2" fmla="val 327528"/>
            <a:gd name="adj3" fmla="val 11552519"/>
            <a:gd name="adj4" fmla="val 7559718"/>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A9B842E-638B-4C32-B317-E7827926C573}">
      <dsp:nvSpPr>
        <dsp:cNvPr id="0" name=""/>
        <dsp:cNvSpPr/>
      </dsp:nvSpPr>
      <dsp:spPr>
        <a:xfrm>
          <a:off x="880175" y="58769"/>
          <a:ext cx="5603906" cy="5603906"/>
        </a:xfrm>
        <a:prstGeom prst="circularArrow">
          <a:avLst>
            <a:gd name="adj1" fmla="val 5085"/>
            <a:gd name="adj2" fmla="val 327528"/>
            <a:gd name="adj3" fmla="val 15872148"/>
            <a:gd name="adj4" fmla="val 11880111"/>
            <a:gd name="adj5" fmla="val 5932"/>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46CFCE-0FB2-456F-8D97-0941FD9799CE}" type="datetimeFigureOut">
              <a:rPr lang="en-US" smtClean="0"/>
              <a:t>6/22/2024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3B102B-9D13-48B2-BF2E-6C5861EB47F7}" type="slidenum">
              <a:rPr lang="en-US" smtClean="0"/>
              <a:t>‹#›</a:t>
            </a:fld>
            <a:endParaRPr lang="en-US" dirty="0"/>
          </a:p>
        </p:txBody>
      </p:sp>
    </p:spTree>
    <p:extLst>
      <p:ext uri="{BB962C8B-B14F-4D97-AF65-F5344CB8AC3E}">
        <p14:creationId xmlns:p14="http://schemas.microsoft.com/office/powerpoint/2010/main" val="1593376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3B102B-9D13-48B2-BF2E-6C5861EB47F7}" type="slidenum">
              <a:rPr lang="en-US" smtClean="0"/>
              <a:t>1</a:t>
            </a:fld>
            <a:endParaRPr lang="en-US" dirty="0"/>
          </a:p>
        </p:txBody>
      </p:sp>
    </p:spTree>
    <p:extLst>
      <p:ext uri="{BB962C8B-B14F-4D97-AF65-F5344CB8AC3E}">
        <p14:creationId xmlns:p14="http://schemas.microsoft.com/office/powerpoint/2010/main" val="193602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is our way of life </a:t>
            </a:r>
          </a:p>
        </p:txBody>
      </p:sp>
      <p:sp>
        <p:nvSpPr>
          <p:cNvPr id="4" name="Slide Number Placeholder 3"/>
          <p:cNvSpPr>
            <a:spLocks noGrp="1"/>
          </p:cNvSpPr>
          <p:nvPr>
            <p:ph type="sldNum" sz="quarter" idx="10"/>
          </p:nvPr>
        </p:nvSpPr>
        <p:spPr/>
        <p:txBody>
          <a:bodyPr/>
          <a:lstStyle/>
          <a:p>
            <a:fld id="{AD3B102B-9D13-48B2-BF2E-6C5861EB47F7}" type="slidenum">
              <a:rPr lang="en-US" smtClean="0"/>
              <a:t>6</a:t>
            </a:fld>
            <a:endParaRPr lang="en-US" dirty="0"/>
          </a:p>
        </p:txBody>
      </p:sp>
    </p:spTree>
    <p:extLst>
      <p:ext uri="{BB962C8B-B14F-4D97-AF65-F5344CB8AC3E}">
        <p14:creationId xmlns:p14="http://schemas.microsoft.com/office/powerpoint/2010/main" val="1747587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87262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2067377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2456613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3575628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2846115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1118760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722033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197481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3199041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2767771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D2AA8F-092B-4406-A614-59B4C116AB83}" type="datetimeFigureOut">
              <a:rPr lang="en-US" smtClean="0"/>
              <a:t>6/22/2024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B376B1-90F4-4125-9D9E-39178DAD874D}" type="slidenum">
              <a:rPr lang="en-US" smtClean="0"/>
              <a:t>‹#›</a:t>
            </a:fld>
            <a:endParaRPr lang="en-US" dirty="0"/>
          </a:p>
        </p:txBody>
      </p:sp>
    </p:spTree>
    <p:extLst>
      <p:ext uri="{BB962C8B-B14F-4D97-AF65-F5344CB8AC3E}">
        <p14:creationId xmlns:p14="http://schemas.microsoft.com/office/powerpoint/2010/main" val="2295133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0D2AA8F-092B-4406-A614-59B4C116AB83}" type="datetimeFigureOut">
              <a:rPr lang="en-US" smtClean="0"/>
              <a:t>6/22/2024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EB376B1-90F4-4125-9D9E-39178DAD874D}" type="slidenum">
              <a:rPr lang="en-US" smtClean="0"/>
              <a:t>‹#›</a:t>
            </a:fld>
            <a:endParaRPr lang="en-US" dirty="0"/>
          </a:p>
        </p:txBody>
      </p:sp>
    </p:spTree>
    <p:extLst>
      <p:ext uri="{BB962C8B-B14F-4D97-AF65-F5344CB8AC3E}">
        <p14:creationId xmlns:p14="http://schemas.microsoft.com/office/powerpoint/2010/main" val="231432299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ingboard.com/onboardi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0,799 African Handshake Images, Stock Photos, 3D objects, &amp; Vectors |  Shutter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30"/>
            <a:ext cx="9326238" cy="687032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12330"/>
            <a:ext cx="9326238" cy="687033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2330"/>
            <a:ext cx="9326238" cy="1521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CFEEC03-AA73-4324-AA9D-236AC61DB27E}"/>
              </a:ext>
            </a:extLst>
          </p:cNvPr>
          <p:cNvSpPr/>
          <p:nvPr/>
        </p:nvSpPr>
        <p:spPr>
          <a:xfrm>
            <a:off x="2354257" y="2204940"/>
            <a:ext cx="4603116" cy="2885929"/>
          </a:xfrm>
          <a:prstGeom prst="rect">
            <a:avLst/>
          </a:prstGeom>
          <a:solidFill>
            <a:srgbClr val="5FB68B"/>
          </a:solidFill>
          <a:ln>
            <a:solidFill>
              <a:srgbClr val="5FB68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d-ID" sz="1350" dirty="0"/>
          </a:p>
        </p:txBody>
      </p:sp>
      <p:sp>
        <p:nvSpPr>
          <p:cNvPr id="4" name="TextBox 3"/>
          <p:cNvSpPr txBox="1"/>
          <p:nvPr/>
        </p:nvSpPr>
        <p:spPr>
          <a:xfrm>
            <a:off x="2541922" y="2921045"/>
            <a:ext cx="4217224" cy="1815882"/>
          </a:xfrm>
          <a:prstGeom prst="rect">
            <a:avLst/>
          </a:prstGeom>
          <a:noFill/>
        </p:spPr>
        <p:txBody>
          <a:bodyPr wrap="square" rtlCol="0">
            <a:spAutoFit/>
          </a:bodyPr>
          <a:lstStyle/>
          <a:p>
            <a:r>
              <a:rPr lang="en-US" sz="4800" b="1" dirty="0">
                <a:solidFill>
                  <a:schemeClr val="bg1"/>
                </a:solidFill>
                <a:latin typeface="Anton" pitchFamily="2" charset="0"/>
              </a:rPr>
              <a:t>OHMES </a:t>
            </a:r>
            <a:r>
              <a:rPr lang="en-US" sz="4800" b="1" dirty="0" smtClean="0">
                <a:solidFill>
                  <a:schemeClr val="bg1"/>
                </a:solidFill>
                <a:latin typeface="Anton" pitchFamily="2" charset="0"/>
              </a:rPr>
              <a:t>GROUP</a:t>
            </a:r>
            <a:endParaRPr lang="en-US" sz="1100" b="1" dirty="0" smtClean="0">
              <a:solidFill>
                <a:schemeClr val="bg1"/>
              </a:solidFill>
              <a:latin typeface="Bahnschrift SemiBold" panose="020B0502040204020203" pitchFamily="34" charset="0"/>
            </a:endParaRPr>
          </a:p>
          <a:p>
            <a:r>
              <a:rPr lang="en-US" sz="3200" dirty="0" smtClean="0">
                <a:solidFill>
                  <a:schemeClr val="accent6">
                    <a:lumMod val="20000"/>
                    <a:lumOff val="80000"/>
                  </a:schemeClr>
                </a:solidFill>
                <a:latin typeface="Anton" pitchFamily="2" charset="0"/>
              </a:rPr>
              <a:t>ORGANOGRAM </a:t>
            </a:r>
            <a:r>
              <a:rPr lang="en-US" sz="3200" dirty="0">
                <a:solidFill>
                  <a:schemeClr val="accent6">
                    <a:lumMod val="20000"/>
                    <a:lumOff val="80000"/>
                  </a:schemeClr>
                </a:solidFill>
                <a:latin typeface="Anton" pitchFamily="2" charset="0"/>
              </a:rPr>
              <a:t>STRUCTURE &amp; MANAGEMENT </a:t>
            </a:r>
          </a:p>
        </p:txBody>
      </p:sp>
      <p:sp>
        <p:nvSpPr>
          <p:cNvPr id="6" name="TextBox 5"/>
          <p:cNvSpPr txBox="1"/>
          <p:nvPr/>
        </p:nvSpPr>
        <p:spPr>
          <a:xfrm>
            <a:off x="7373777" y="5909587"/>
            <a:ext cx="1007007" cy="300082"/>
          </a:xfrm>
          <a:prstGeom prst="rect">
            <a:avLst/>
          </a:prstGeom>
          <a:solidFill>
            <a:srgbClr val="5FB68B"/>
          </a:solidFill>
        </p:spPr>
        <p:txBody>
          <a:bodyPr wrap="none" rtlCol="0">
            <a:spAutoFit/>
          </a:bodyPr>
          <a:lstStyle/>
          <a:p>
            <a:r>
              <a:rPr lang="en-US" sz="1350" dirty="0" smtClean="0">
                <a:solidFill>
                  <a:schemeClr val="bg1"/>
                </a:solidFill>
                <a:latin typeface="Century Gothic" panose="020B0502020202020204" pitchFamily="34" charset="0"/>
              </a:rPr>
              <a:t>MAY 2024</a:t>
            </a:r>
            <a:endParaRPr lang="en-US" sz="1350" dirty="0">
              <a:solidFill>
                <a:schemeClr val="bg1"/>
              </a:solidFill>
              <a:latin typeface="Century Gothic" panose="020B0502020202020204" pitchFamily="34" charset="0"/>
            </a:endParaRPr>
          </a:p>
        </p:txBody>
      </p:sp>
      <p:sp>
        <p:nvSpPr>
          <p:cNvPr id="2" name="Rectangle 1"/>
          <p:cNvSpPr/>
          <p:nvPr/>
        </p:nvSpPr>
        <p:spPr>
          <a:xfrm>
            <a:off x="2078485" y="2204939"/>
            <a:ext cx="130629" cy="2885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6">
                  <a:lumMod val="60000"/>
                  <a:lumOff val="40000"/>
                </a:schemeClr>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3645" y="401526"/>
            <a:ext cx="2494688" cy="73695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793" y="5811773"/>
            <a:ext cx="864884" cy="861557"/>
          </a:xfrm>
          <a:prstGeom prst="rect">
            <a:avLst/>
          </a:prstGeom>
        </p:spPr>
      </p:pic>
    </p:spTree>
    <p:extLst>
      <p:ext uri="{BB962C8B-B14F-4D97-AF65-F5344CB8AC3E}">
        <p14:creationId xmlns:p14="http://schemas.microsoft.com/office/powerpoint/2010/main" val="2796732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54349" y="974215"/>
            <a:ext cx="4114801" cy="4893647"/>
          </a:xfrm>
          <a:prstGeom prst="rect">
            <a:avLst/>
          </a:prstGeom>
          <a:noFill/>
        </p:spPr>
        <p:txBody>
          <a:bodyPr wrap="square" rtlCol="0">
            <a:spAutoFit/>
          </a:bodyPr>
          <a:lstStyle/>
          <a:p>
            <a:pPr marL="285750" indent="-285750">
              <a:lnSpc>
                <a:spcPct val="150000"/>
              </a:lnSpc>
              <a:buSzPct val="130000"/>
              <a:buFont typeface="Wingdings" panose="05000000000000000000" pitchFamily="2" charset="2"/>
              <a:buChar char="§"/>
            </a:pPr>
            <a:r>
              <a:rPr lang="en-US" sz="1600" b="1" dirty="0" smtClean="0">
                <a:latin typeface="Bahnschrift SemiBold" panose="020B0502040204020203" pitchFamily="34" charset="0"/>
              </a:rPr>
              <a:t>Vision, Mission, Core Values</a:t>
            </a:r>
          </a:p>
          <a:p>
            <a:pPr marL="214313" indent="-214313">
              <a:lnSpc>
                <a:spcPct val="150000"/>
              </a:lnSpc>
              <a:buFont typeface="Wingdings" panose="05000000000000000000" pitchFamily="2" charset="2"/>
              <a:buChar char="q"/>
            </a:pPr>
            <a:endParaRPr lang="en-US" sz="1600" dirty="0" smtClean="0">
              <a:latin typeface="Bahnschrift SemiBold" panose="020B0502040204020203" pitchFamily="34" charset="0"/>
            </a:endParaRPr>
          </a:p>
          <a:p>
            <a:pPr marL="285750" indent="-285750">
              <a:lnSpc>
                <a:spcPct val="150000"/>
              </a:lnSpc>
              <a:buSzPct val="130000"/>
              <a:buFont typeface="Wingdings" panose="05000000000000000000" pitchFamily="2" charset="2"/>
              <a:buChar char="§"/>
            </a:pPr>
            <a:r>
              <a:rPr lang="en-US" sz="1600" b="1" dirty="0" smtClean="0">
                <a:latin typeface="Bahnschrift SemiBold" panose="020B0502040204020203" pitchFamily="34" charset="0"/>
              </a:rPr>
              <a:t>Strategy</a:t>
            </a:r>
          </a:p>
          <a:p>
            <a:pPr marL="557213" lvl="1" indent="-214313">
              <a:lnSpc>
                <a:spcPct val="150000"/>
              </a:lnSpc>
              <a:buFont typeface="Wingdings" panose="05000000000000000000" pitchFamily="2" charset="2"/>
              <a:buChar char="§"/>
            </a:pPr>
            <a:r>
              <a:rPr lang="en-US" sz="1600" dirty="0" smtClean="0">
                <a:latin typeface="Bahnschrift SemiBold" panose="020B0502040204020203" pitchFamily="34" charset="0"/>
              </a:rPr>
              <a:t>Levels Of Strategy</a:t>
            </a:r>
          </a:p>
          <a:p>
            <a:pPr marL="214313" indent="-214313">
              <a:lnSpc>
                <a:spcPct val="150000"/>
              </a:lnSpc>
              <a:buFont typeface="Wingdings" panose="05000000000000000000" pitchFamily="2" charset="2"/>
              <a:buChar char="q"/>
            </a:pPr>
            <a:endParaRPr lang="en-US" sz="1600" dirty="0" smtClean="0">
              <a:latin typeface="Bahnschrift SemiBold" panose="020B0502040204020203" pitchFamily="34" charset="0"/>
            </a:endParaRPr>
          </a:p>
          <a:p>
            <a:pPr marL="285750" indent="-285750">
              <a:lnSpc>
                <a:spcPct val="150000"/>
              </a:lnSpc>
              <a:buSzPct val="130000"/>
              <a:buFont typeface="Wingdings" panose="05000000000000000000" pitchFamily="2" charset="2"/>
              <a:buChar char="§"/>
            </a:pPr>
            <a:r>
              <a:rPr lang="en-US" sz="1600" b="1" dirty="0" smtClean="0">
                <a:latin typeface="Bahnschrift SemiBold" panose="020B0502040204020203" pitchFamily="34" charset="0"/>
              </a:rPr>
              <a:t>Organogram</a:t>
            </a:r>
          </a:p>
          <a:p>
            <a:pPr marL="557213" lvl="1" indent="-214313">
              <a:lnSpc>
                <a:spcPct val="150000"/>
              </a:lnSpc>
              <a:buFont typeface="Wingdings" panose="05000000000000000000" pitchFamily="2" charset="2"/>
              <a:buChar char="§"/>
            </a:pPr>
            <a:r>
              <a:rPr lang="en-US" sz="1600" dirty="0" smtClean="0">
                <a:latin typeface="Bahnschrift SemiBold" panose="020B0502040204020203" pitchFamily="34" charset="0"/>
              </a:rPr>
              <a:t>Types Of Organogram</a:t>
            </a:r>
          </a:p>
          <a:p>
            <a:pPr marL="214313" indent="-214313">
              <a:lnSpc>
                <a:spcPct val="150000"/>
              </a:lnSpc>
              <a:buFont typeface="Wingdings" panose="05000000000000000000" pitchFamily="2" charset="2"/>
              <a:buChar char="q"/>
            </a:pPr>
            <a:endParaRPr lang="en-US" sz="1600" b="1" dirty="0" smtClean="0">
              <a:latin typeface="Bahnschrift SemiBold" panose="020B0502040204020203" pitchFamily="34" charset="0"/>
            </a:endParaRPr>
          </a:p>
          <a:p>
            <a:pPr marL="285750" indent="-285750">
              <a:lnSpc>
                <a:spcPct val="150000"/>
              </a:lnSpc>
              <a:buSzPct val="130000"/>
              <a:buFont typeface="Wingdings" panose="05000000000000000000" pitchFamily="2" charset="2"/>
              <a:buChar char="§"/>
            </a:pPr>
            <a:r>
              <a:rPr lang="en-US" sz="1600" b="1" dirty="0" smtClean="0">
                <a:latin typeface="Bahnschrift SemiBold" panose="020B0502040204020203" pitchFamily="34" charset="0"/>
              </a:rPr>
              <a:t>Why We Need An Organogram</a:t>
            </a:r>
          </a:p>
          <a:p>
            <a:pPr marL="285750" indent="-285750">
              <a:lnSpc>
                <a:spcPct val="150000"/>
              </a:lnSpc>
              <a:buSzPct val="130000"/>
              <a:buFont typeface="Wingdings" panose="05000000000000000000" pitchFamily="2" charset="2"/>
              <a:buChar char="§"/>
            </a:pPr>
            <a:endParaRPr lang="en-US" sz="1600" b="1" dirty="0" smtClean="0">
              <a:latin typeface="Bahnschrift SemiBold" panose="020B0502040204020203" pitchFamily="34" charset="0"/>
            </a:endParaRPr>
          </a:p>
          <a:p>
            <a:pPr marL="285750" indent="-285750">
              <a:lnSpc>
                <a:spcPct val="150000"/>
              </a:lnSpc>
              <a:buSzPct val="130000"/>
              <a:buFont typeface="Wingdings" panose="05000000000000000000" pitchFamily="2" charset="2"/>
              <a:buChar char="§"/>
            </a:pPr>
            <a:r>
              <a:rPr lang="en-US" sz="1600" b="1" dirty="0" err="1" smtClean="0">
                <a:latin typeface="Bahnschrift SemiBold" panose="020B0502040204020203" pitchFamily="34" charset="0"/>
              </a:rPr>
              <a:t>Ohmes</a:t>
            </a:r>
            <a:r>
              <a:rPr lang="en-US" sz="1600" b="1" dirty="0" smtClean="0">
                <a:latin typeface="Bahnschrift SemiBold" panose="020B0502040204020203" pitchFamily="34" charset="0"/>
              </a:rPr>
              <a:t> Organogram</a:t>
            </a:r>
          </a:p>
          <a:p>
            <a:pPr marL="285750" indent="-285750">
              <a:lnSpc>
                <a:spcPct val="150000"/>
              </a:lnSpc>
              <a:buSzPct val="130000"/>
              <a:buFont typeface="Wingdings" panose="05000000000000000000" pitchFamily="2" charset="2"/>
              <a:buChar char="§"/>
            </a:pPr>
            <a:endParaRPr lang="en-US" sz="1600" b="1" dirty="0" smtClean="0">
              <a:latin typeface="Bahnschrift SemiBold" panose="020B0502040204020203" pitchFamily="34" charset="0"/>
            </a:endParaRPr>
          </a:p>
          <a:p>
            <a:pPr marL="285750" indent="-285750">
              <a:lnSpc>
                <a:spcPct val="150000"/>
              </a:lnSpc>
              <a:buSzPct val="130000"/>
              <a:buFont typeface="Wingdings" panose="05000000000000000000" pitchFamily="2" charset="2"/>
              <a:buChar char="§"/>
            </a:pPr>
            <a:r>
              <a:rPr lang="en-US" sz="1600" b="1" dirty="0" smtClean="0">
                <a:latin typeface="Bahnschrift SemiBold" panose="020B0502040204020203" pitchFamily="34" charset="0"/>
              </a:rPr>
              <a:t>Result Of Our Org Structure</a:t>
            </a:r>
            <a:endParaRPr lang="en-US" sz="1600" b="1" dirty="0">
              <a:latin typeface="Bahnschrift SemiBold" panose="020B0502040204020203" pitchFamily="34" charset="0"/>
            </a:endParaRPr>
          </a:p>
        </p:txBody>
      </p:sp>
      <p:sp>
        <p:nvSpPr>
          <p:cNvPr id="6" name="Rectangle 5"/>
          <p:cNvSpPr/>
          <p:nvPr/>
        </p:nvSpPr>
        <p:spPr>
          <a:xfrm flipH="1">
            <a:off x="3530598" y="2451100"/>
            <a:ext cx="45719" cy="18923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rot="16200000">
            <a:off x="860380" y="2575885"/>
            <a:ext cx="3809056" cy="1419428"/>
          </a:xfrm>
          <a:prstGeom prst="rect">
            <a:avLst/>
          </a:prstGeom>
        </p:spPr>
        <p:txBody>
          <a:bodyPr wrap="none">
            <a:spAutoFit/>
          </a:bodyPr>
          <a:lstStyle/>
          <a:p>
            <a:pPr>
              <a:lnSpc>
                <a:spcPct val="150000"/>
              </a:lnSpc>
            </a:pPr>
            <a:r>
              <a:rPr lang="en-US" sz="6600" b="1" dirty="0">
                <a:solidFill>
                  <a:srgbClr val="5FB68B"/>
                </a:solidFill>
                <a:latin typeface="Century Gothic" panose="020B0502020202020204" pitchFamily="34" charset="0"/>
              </a:rPr>
              <a:t>AGENDA</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119416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CFEEC03-AA73-4324-AA9D-236AC61DB27E}"/>
              </a:ext>
            </a:extLst>
          </p:cNvPr>
          <p:cNvSpPr/>
          <p:nvPr/>
        </p:nvSpPr>
        <p:spPr>
          <a:xfrm>
            <a:off x="407790" y="309330"/>
            <a:ext cx="8288774" cy="6180370"/>
          </a:xfrm>
          <a:prstGeom prst="rect">
            <a:avLst/>
          </a:prstGeom>
          <a:gradFill>
            <a:gsLst>
              <a:gs pos="47000">
                <a:schemeClr val="accent6">
                  <a:lumMod val="60000"/>
                  <a:lumOff val="40000"/>
                </a:schemeClr>
              </a:gs>
              <a:gs pos="100000">
                <a:schemeClr val="accent6">
                  <a:lumMod val="40000"/>
                  <a:lumOff val="60000"/>
                </a:schemeClr>
              </a:gs>
              <a:gs pos="12000">
                <a:schemeClr val="accent6">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d-ID" sz="1350" dirty="0"/>
          </a:p>
        </p:txBody>
      </p:sp>
      <p:sp>
        <p:nvSpPr>
          <p:cNvPr id="5" name="Freeform 5">
            <a:extLst>
              <a:ext uri="{FF2B5EF4-FFF2-40B4-BE49-F238E27FC236}">
                <a16:creationId xmlns:a16="http://schemas.microsoft.com/office/drawing/2014/main" id="{D71D9100-AD37-405E-9F89-64E1BB358303}"/>
              </a:ext>
            </a:extLst>
          </p:cNvPr>
          <p:cNvSpPr>
            <a:spLocks/>
          </p:cNvSpPr>
          <p:nvPr/>
        </p:nvSpPr>
        <p:spPr bwMode="auto">
          <a:xfrm flipH="1">
            <a:off x="407790" y="4519246"/>
            <a:ext cx="2433250" cy="1481504"/>
          </a:xfrm>
          <a:custGeom>
            <a:avLst/>
            <a:gdLst>
              <a:gd name="T0" fmla="*/ 0 w 996"/>
              <a:gd name="T1" fmla="*/ 607 h 607"/>
              <a:gd name="T2" fmla="*/ 92 w 996"/>
              <a:gd name="T3" fmla="*/ 452 h 607"/>
              <a:gd name="T4" fmla="*/ 41 w 996"/>
              <a:gd name="T5" fmla="*/ 343 h 607"/>
              <a:gd name="T6" fmla="*/ 195 w 996"/>
              <a:gd name="T7" fmla="*/ 254 h 607"/>
              <a:gd name="T8" fmla="*/ 653 w 996"/>
              <a:gd name="T9" fmla="*/ 13 h 607"/>
              <a:gd name="T10" fmla="*/ 678 w 996"/>
              <a:gd name="T11" fmla="*/ 0 h 607"/>
              <a:gd name="T12" fmla="*/ 738 w 996"/>
              <a:gd name="T13" fmla="*/ 238 h 607"/>
              <a:gd name="T14" fmla="*/ 996 w 996"/>
              <a:gd name="T15" fmla="*/ 607 h 607"/>
              <a:gd name="T16" fmla="*/ 0 w 996"/>
              <a:gd name="T17"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607">
                <a:moveTo>
                  <a:pt x="0" y="607"/>
                </a:moveTo>
                <a:cubicBezTo>
                  <a:pt x="92" y="452"/>
                  <a:pt x="92" y="452"/>
                  <a:pt x="92" y="452"/>
                </a:cubicBezTo>
                <a:cubicBezTo>
                  <a:pt x="92" y="452"/>
                  <a:pt x="66" y="400"/>
                  <a:pt x="41" y="343"/>
                </a:cubicBezTo>
                <a:cubicBezTo>
                  <a:pt x="88" y="322"/>
                  <a:pt x="139" y="293"/>
                  <a:pt x="195" y="254"/>
                </a:cubicBezTo>
                <a:cubicBezTo>
                  <a:pt x="653" y="13"/>
                  <a:pt x="653" y="13"/>
                  <a:pt x="653" y="13"/>
                </a:cubicBezTo>
                <a:cubicBezTo>
                  <a:pt x="666" y="8"/>
                  <a:pt x="678" y="0"/>
                  <a:pt x="678" y="0"/>
                </a:cubicBezTo>
                <a:cubicBezTo>
                  <a:pt x="742" y="90"/>
                  <a:pt x="738" y="238"/>
                  <a:pt x="738" y="238"/>
                </a:cubicBezTo>
                <a:cubicBezTo>
                  <a:pt x="966" y="398"/>
                  <a:pt x="996" y="607"/>
                  <a:pt x="996" y="607"/>
                </a:cubicBezTo>
                <a:lnTo>
                  <a:pt x="0" y="607"/>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6" name="Freeform 6">
            <a:extLst>
              <a:ext uri="{FF2B5EF4-FFF2-40B4-BE49-F238E27FC236}">
                <a16:creationId xmlns:a16="http://schemas.microsoft.com/office/drawing/2014/main" id="{0F55BDFC-530E-4494-A37B-222FB09C7FD3}"/>
              </a:ext>
            </a:extLst>
          </p:cNvPr>
          <p:cNvSpPr>
            <a:spLocks/>
          </p:cNvSpPr>
          <p:nvPr/>
        </p:nvSpPr>
        <p:spPr bwMode="auto">
          <a:xfrm flipH="1">
            <a:off x="889505" y="1582207"/>
            <a:ext cx="1724309" cy="1677566"/>
          </a:xfrm>
          <a:custGeom>
            <a:avLst/>
            <a:gdLst>
              <a:gd name="T0" fmla="*/ 695 w 706"/>
              <a:gd name="T1" fmla="*/ 688 h 688"/>
              <a:gd name="T2" fmla="*/ 426 w 706"/>
              <a:gd name="T3" fmla="*/ 688 h 688"/>
              <a:gd name="T4" fmla="*/ 415 w 706"/>
              <a:gd name="T5" fmla="*/ 655 h 688"/>
              <a:gd name="T6" fmla="*/ 377 w 706"/>
              <a:gd name="T7" fmla="*/ 586 h 688"/>
              <a:gd name="T8" fmla="*/ 347 w 706"/>
              <a:gd name="T9" fmla="*/ 645 h 688"/>
              <a:gd name="T10" fmla="*/ 347 w 706"/>
              <a:gd name="T11" fmla="*/ 688 h 688"/>
              <a:gd name="T12" fmla="*/ 102 w 706"/>
              <a:gd name="T13" fmla="*/ 688 h 688"/>
              <a:gd name="T14" fmla="*/ 102 w 706"/>
              <a:gd name="T15" fmla="*/ 376 h 688"/>
              <a:gd name="T16" fmla="*/ 60 w 706"/>
              <a:gd name="T17" fmla="*/ 376 h 688"/>
              <a:gd name="T18" fmla="*/ 0 w 706"/>
              <a:gd name="T19" fmla="*/ 347 h 688"/>
              <a:gd name="T20" fmla="*/ 69 w 706"/>
              <a:gd name="T21" fmla="*/ 308 h 688"/>
              <a:gd name="T22" fmla="*/ 102 w 706"/>
              <a:gd name="T23" fmla="*/ 298 h 688"/>
              <a:gd name="T24" fmla="*/ 102 w 706"/>
              <a:gd name="T25" fmla="*/ 23 h 688"/>
              <a:gd name="T26" fmla="*/ 705 w 706"/>
              <a:gd name="T27" fmla="*/ 556 h 688"/>
              <a:gd name="T28" fmla="*/ 695 w 706"/>
              <a:gd name="T29"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6" h="688">
                <a:moveTo>
                  <a:pt x="695" y="688"/>
                </a:moveTo>
                <a:cubicBezTo>
                  <a:pt x="426" y="688"/>
                  <a:pt x="426" y="688"/>
                  <a:pt x="426" y="688"/>
                </a:cubicBezTo>
                <a:cubicBezTo>
                  <a:pt x="426" y="688"/>
                  <a:pt x="393" y="688"/>
                  <a:pt x="415" y="655"/>
                </a:cubicBezTo>
                <a:cubicBezTo>
                  <a:pt x="437" y="621"/>
                  <a:pt x="426" y="586"/>
                  <a:pt x="377" y="586"/>
                </a:cubicBezTo>
                <a:cubicBezTo>
                  <a:pt x="327" y="586"/>
                  <a:pt x="330" y="631"/>
                  <a:pt x="347" y="645"/>
                </a:cubicBezTo>
                <a:cubicBezTo>
                  <a:pt x="365" y="660"/>
                  <a:pt x="347" y="688"/>
                  <a:pt x="347" y="688"/>
                </a:cubicBezTo>
                <a:cubicBezTo>
                  <a:pt x="102" y="688"/>
                  <a:pt x="102" y="688"/>
                  <a:pt x="102" y="688"/>
                </a:cubicBezTo>
                <a:cubicBezTo>
                  <a:pt x="102" y="376"/>
                  <a:pt x="102" y="376"/>
                  <a:pt x="102" y="376"/>
                </a:cubicBezTo>
                <a:cubicBezTo>
                  <a:pt x="102" y="376"/>
                  <a:pt x="74" y="359"/>
                  <a:pt x="60" y="376"/>
                </a:cubicBezTo>
                <a:cubicBezTo>
                  <a:pt x="45" y="394"/>
                  <a:pt x="0" y="396"/>
                  <a:pt x="0" y="347"/>
                </a:cubicBezTo>
                <a:cubicBezTo>
                  <a:pt x="0" y="297"/>
                  <a:pt x="36" y="286"/>
                  <a:pt x="69" y="308"/>
                </a:cubicBezTo>
                <a:cubicBezTo>
                  <a:pt x="102" y="330"/>
                  <a:pt x="102" y="298"/>
                  <a:pt x="102" y="298"/>
                </a:cubicBezTo>
                <a:cubicBezTo>
                  <a:pt x="102" y="23"/>
                  <a:pt x="102" y="23"/>
                  <a:pt x="102" y="23"/>
                </a:cubicBezTo>
                <a:cubicBezTo>
                  <a:pt x="495" y="0"/>
                  <a:pt x="700" y="291"/>
                  <a:pt x="705" y="556"/>
                </a:cubicBezTo>
                <a:cubicBezTo>
                  <a:pt x="706" y="602"/>
                  <a:pt x="702" y="646"/>
                  <a:pt x="695" y="688"/>
                </a:cubicBezTo>
                <a:close/>
              </a:path>
            </a:pathLst>
          </a:custGeom>
          <a:solidFill>
            <a:schemeClr val="bg1">
              <a:alpha val="98000"/>
            </a:schemeClr>
          </a:solidFill>
          <a:ln>
            <a:noFill/>
          </a:ln>
          <a:effectLst>
            <a:outerShdw blurRad="50800" dist="38100" dir="13500000" algn="b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dirty="0"/>
          </a:p>
        </p:txBody>
      </p:sp>
      <p:sp>
        <p:nvSpPr>
          <p:cNvPr id="7" name="Freeform 7">
            <a:extLst>
              <a:ext uri="{FF2B5EF4-FFF2-40B4-BE49-F238E27FC236}">
                <a16:creationId xmlns:a16="http://schemas.microsoft.com/office/drawing/2014/main" id="{BC40D2F9-D513-4710-A77C-38C069AC1AE4}"/>
              </a:ext>
            </a:extLst>
          </p:cNvPr>
          <p:cNvSpPr>
            <a:spLocks/>
          </p:cNvSpPr>
          <p:nvPr/>
        </p:nvSpPr>
        <p:spPr bwMode="auto">
          <a:xfrm flipH="1">
            <a:off x="2364517" y="3259773"/>
            <a:ext cx="1571095" cy="2096958"/>
          </a:xfrm>
          <a:custGeom>
            <a:avLst/>
            <a:gdLst>
              <a:gd name="T0" fmla="*/ 541 w 643"/>
              <a:gd name="T1" fmla="*/ 410 h 859"/>
              <a:gd name="T2" fmla="*/ 601 w 643"/>
              <a:gd name="T3" fmla="*/ 439 h 859"/>
              <a:gd name="T4" fmla="*/ 643 w 643"/>
              <a:gd name="T5" fmla="*/ 439 h 859"/>
              <a:gd name="T6" fmla="*/ 643 w 643"/>
              <a:gd name="T7" fmla="*/ 770 h 859"/>
              <a:gd name="T8" fmla="*/ 489 w 643"/>
              <a:gd name="T9" fmla="*/ 859 h 859"/>
              <a:gd name="T10" fmla="*/ 440 w 643"/>
              <a:gd name="T11" fmla="*/ 708 h 859"/>
              <a:gd name="T12" fmla="*/ 426 w 643"/>
              <a:gd name="T13" fmla="*/ 648 h 859"/>
              <a:gd name="T14" fmla="*/ 190 w 643"/>
              <a:gd name="T15" fmla="*/ 634 h 859"/>
              <a:gd name="T16" fmla="*/ 126 w 643"/>
              <a:gd name="T17" fmla="*/ 498 h 859"/>
              <a:gd name="T18" fmla="*/ 116 w 643"/>
              <a:gd name="T19" fmla="*/ 428 h 859"/>
              <a:gd name="T20" fmla="*/ 116 w 643"/>
              <a:gd name="T21" fmla="*/ 362 h 859"/>
              <a:gd name="T22" fmla="*/ 88 w 643"/>
              <a:gd name="T23" fmla="*/ 294 h 859"/>
              <a:gd name="T24" fmla="*/ 54 w 643"/>
              <a:gd name="T25" fmla="*/ 236 h 859"/>
              <a:gd name="T26" fmla="*/ 8 w 643"/>
              <a:gd name="T27" fmla="*/ 182 h 859"/>
              <a:gd name="T28" fmla="*/ 108 w 643"/>
              <a:gd name="T29" fmla="*/ 74 h 859"/>
              <a:gd name="T30" fmla="*/ 144 w 643"/>
              <a:gd name="T31" fmla="*/ 0 h 859"/>
              <a:gd name="T32" fmla="*/ 239 w 643"/>
              <a:gd name="T33" fmla="*/ 0 h 859"/>
              <a:gd name="T34" fmla="*/ 250 w 643"/>
              <a:gd name="T35" fmla="*/ 33 h 859"/>
              <a:gd name="T36" fmla="*/ 288 w 643"/>
              <a:gd name="T37" fmla="*/ 101 h 859"/>
              <a:gd name="T38" fmla="*/ 318 w 643"/>
              <a:gd name="T39" fmla="*/ 42 h 859"/>
              <a:gd name="T40" fmla="*/ 318 w 643"/>
              <a:gd name="T41" fmla="*/ 0 h 859"/>
              <a:gd name="T42" fmla="*/ 643 w 643"/>
              <a:gd name="T43" fmla="*/ 0 h 859"/>
              <a:gd name="T44" fmla="*/ 643 w 643"/>
              <a:gd name="T45" fmla="*/ 361 h 859"/>
              <a:gd name="T46" fmla="*/ 610 w 643"/>
              <a:gd name="T47" fmla="*/ 372 h 859"/>
              <a:gd name="T48" fmla="*/ 541 w 643"/>
              <a:gd name="T49" fmla="*/ 410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3" h="859">
                <a:moveTo>
                  <a:pt x="541" y="410"/>
                </a:moveTo>
                <a:cubicBezTo>
                  <a:pt x="541" y="460"/>
                  <a:pt x="586" y="457"/>
                  <a:pt x="601" y="439"/>
                </a:cubicBezTo>
                <a:cubicBezTo>
                  <a:pt x="615" y="422"/>
                  <a:pt x="643" y="439"/>
                  <a:pt x="643" y="439"/>
                </a:cubicBezTo>
                <a:cubicBezTo>
                  <a:pt x="643" y="770"/>
                  <a:pt x="643" y="770"/>
                  <a:pt x="643" y="770"/>
                </a:cubicBezTo>
                <a:cubicBezTo>
                  <a:pt x="587" y="809"/>
                  <a:pt x="536" y="838"/>
                  <a:pt x="489" y="859"/>
                </a:cubicBezTo>
                <a:cubicBezTo>
                  <a:pt x="462" y="797"/>
                  <a:pt x="435" y="729"/>
                  <a:pt x="440" y="708"/>
                </a:cubicBezTo>
                <a:cubicBezTo>
                  <a:pt x="450" y="668"/>
                  <a:pt x="438" y="654"/>
                  <a:pt x="426" y="648"/>
                </a:cubicBezTo>
                <a:cubicBezTo>
                  <a:pt x="414" y="642"/>
                  <a:pt x="256" y="658"/>
                  <a:pt x="190" y="634"/>
                </a:cubicBezTo>
                <a:cubicBezTo>
                  <a:pt x="124" y="610"/>
                  <a:pt x="98" y="534"/>
                  <a:pt x="126" y="498"/>
                </a:cubicBezTo>
                <a:cubicBezTo>
                  <a:pt x="154" y="462"/>
                  <a:pt x="134" y="446"/>
                  <a:pt x="116" y="428"/>
                </a:cubicBezTo>
                <a:cubicBezTo>
                  <a:pt x="99" y="410"/>
                  <a:pt x="116" y="362"/>
                  <a:pt x="116" y="362"/>
                </a:cubicBezTo>
                <a:cubicBezTo>
                  <a:pt x="87" y="358"/>
                  <a:pt x="64" y="328"/>
                  <a:pt x="88" y="294"/>
                </a:cubicBezTo>
                <a:cubicBezTo>
                  <a:pt x="112" y="260"/>
                  <a:pt x="104" y="250"/>
                  <a:pt x="54" y="236"/>
                </a:cubicBezTo>
                <a:cubicBezTo>
                  <a:pt x="4" y="222"/>
                  <a:pt x="0" y="196"/>
                  <a:pt x="8" y="182"/>
                </a:cubicBezTo>
                <a:cubicBezTo>
                  <a:pt x="16" y="168"/>
                  <a:pt x="68" y="114"/>
                  <a:pt x="108" y="74"/>
                </a:cubicBezTo>
                <a:cubicBezTo>
                  <a:pt x="133" y="49"/>
                  <a:pt x="144" y="36"/>
                  <a:pt x="144" y="0"/>
                </a:cubicBezTo>
                <a:cubicBezTo>
                  <a:pt x="239" y="0"/>
                  <a:pt x="239" y="0"/>
                  <a:pt x="239" y="0"/>
                </a:cubicBezTo>
                <a:cubicBezTo>
                  <a:pt x="239" y="0"/>
                  <a:pt x="272" y="0"/>
                  <a:pt x="250" y="33"/>
                </a:cubicBezTo>
                <a:cubicBezTo>
                  <a:pt x="228" y="66"/>
                  <a:pt x="239" y="101"/>
                  <a:pt x="288" y="101"/>
                </a:cubicBezTo>
                <a:cubicBezTo>
                  <a:pt x="338" y="101"/>
                  <a:pt x="335" y="56"/>
                  <a:pt x="318" y="42"/>
                </a:cubicBezTo>
                <a:cubicBezTo>
                  <a:pt x="300" y="27"/>
                  <a:pt x="318" y="0"/>
                  <a:pt x="318" y="0"/>
                </a:cubicBezTo>
                <a:cubicBezTo>
                  <a:pt x="643" y="0"/>
                  <a:pt x="643" y="0"/>
                  <a:pt x="643" y="0"/>
                </a:cubicBezTo>
                <a:cubicBezTo>
                  <a:pt x="643" y="361"/>
                  <a:pt x="643" y="361"/>
                  <a:pt x="643" y="361"/>
                </a:cubicBezTo>
                <a:cubicBezTo>
                  <a:pt x="643" y="361"/>
                  <a:pt x="643" y="394"/>
                  <a:pt x="610" y="372"/>
                </a:cubicBezTo>
                <a:cubicBezTo>
                  <a:pt x="577" y="350"/>
                  <a:pt x="541" y="361"/>
                  <a:pt x="541" y="410"/>
                </a:cubicBezTo>
                <a:close/>
              </a:path>
            </a:pathLst>
          </a:custGeom>
          <a:solidFill>
            <a:schemeClr val="bg1">
              <a:alpha val="98000"/>
            </a:schemeClr>
          </a:solidFill>
          <a:ln>
            <a:noFill/>
          </a:ln>
          <a:effectLst>
            <a:outerShdw blurRad="50800" dist="38100" dir="13500000" algn="b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dirty="0"/>
          </a:p>
        </p:txBody>
      </p:sp>
      <p:sp>
        <p:nvSpPr>
          <p:cNvPr id="8" name="Freeform 8">
            <a:extLst>
              <a:ext uri="{FF2B5EF4-FFF2-40B4-BE49-F238E27FC236}">
                <a16:creationId xmlns:a16="http://schemas.microsoft.com/office/drawing/2014/main" id="{14EF6CD3-8BF4-427B-A26A-36E8F767269D}"/>
              </a:ext>
            </a:extLst>
          </p:cNvPr>
          <p:cNvSpPr>
            <a:spLocks/>
          </p:cNvSpPr>
          <p:nvPr/>
        </p:nvSpPr>
        <p:spPr bwMode="auto">
          <a:xfrm flipH="1">
            <a:off x="2364517" y="1638040"/>
            <a:ext cx="1288038" cy="1868435"/>
          </a:xfrm>
          <a:custGeom>
            <a:avLst/>
            <a:gdLst>
              <a:gd name="T0" fmla="*/ 425 w 527"/>
              <a:gd name="T1" fmla="*/ 324 h 766"/>
              <a:gd name="T2" fmla="*/ 485 w 527"/>
              <a:gd name="T3" fmla="*/ 353 h 766"/>
              <a:gd name="T4" fmla="*/ 527 w 527"/>
              <a:gd name="T5" fmla="*/ 353 h 766"/>
              <a:gd name="T6" fmla="*/ 527 w 527"/>
              <a:gd name="T7" fmla="*/ 665 h 766"/>
              <a:gd name="T8" fmla="*/ 202 w 527"/>
              <a:gd name="T9" fmla="*/ 665 h 766"/>
              <a:gd name="T10" fmla="*/ 202 w 527"/>
              <a:gd name="T11" fmla="*/ 707 h 766"/>
              <a:gd name="T12" fmla="*/ 172 w 527"/>
              <a:gd name="T13" fmla="*/ 766 h 766"/>
              <a:gd name="T14" fmla="*/ 134 w 527"/>
              <a:gd name="T15" fmla="*/ 698 h 766"/>
              <a:gd name="T16" fmla="*/ 123 w 527"/>
              <a:gd name="T17" fmla="*/ 665 h 766"/>
              <a:gd name="T18" fmla="*/ 28 w 527"/>
              <a:gd name="T19" fmla="*/ 665 h 766"/>
              <a:gd name="T20" fmla="*/ 18 w 527"/>
              <a:gd name="T21" fmla="*/ 569 h 766"/>
              <a:gd name="T22" fmla="*/ 112 w 527"/>
              <a:gd name="T23" fmla="*/ 305 h 766"/>
              <a:gd name="T24" fmla="*/ 42 w 527"/>
              <a:gd name="T25" fmla="*/ 275 h 766"/>
              <a:gd name="T26" fmla="*/ 62 w 527"/>
              <a:gd name="T27" fmla="*/ 233 h 766"/>
              <a:gd name="T28" fmla="*/ 14 w 527"/>
              <a:gd name="T29" fmla="*/ 247 h 766"/>
              <a:gd name="T30" fmla="*/ 50 w 527"/>
              <a:gd name="T31" fmla="*/ 207 h 766"/>
              <a:gd name="T32" fmla="*/ 46 w 527"/>
              <a:gd name="T33" fmla="*/ 191 h 766"/>
              <a:gd name="T34" fmla="*/ 20 w 527"/>
              <a:gd name="T35" fmla="*/ 173 h 766"/>
              <a:gd name="T36" fmla="*/ 382 w 527"/>
              <a:gd name="T37" fmla="*/ 21 h 766"/>
              <a:gd name="T38" fmla="*/ 527 w 527"/>
              <a:gd name="T39" fmla="*/ 0 h 766"/>
              <a:gd name="T40" fmla="*/ 527 w 527"/>
              <a:gd name="T41" fmla="*/ 275 h 766"/>
              <a:gd name="T42" fmla="*/ 494 w 527"/>
              <a:gd name="T43" fmla="*/ 285 h 766"/>
              <a:gd name="T44" fmla="*/ 425 w 527"/>
              <a:gd name="T45" fmla="*/ 324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7" h="766">
                <a:moveTo>
                  <a:pt x="425" y="324"/>
                </a:moveTo>
                <a:cubicBezTo>
                  <a:pt x="425" y="373"/>
                  <a:pt x="470" y="371"/>
                  <a:pt x="485" y="353"/>
                </a:cubicBezTo>
                <a:cubicBezTo>
                  <a:pt x="499" y="336"/>
                  <a:pt x="527" y="353"/>
                  <a:pt x="527" y="353"/>
                </a:cubicBezTo>
                <a:cubicBezTo>
                  <a:pt x="527" y="665"/>
                  <a:pt x="527" y="665"/>
                  <a:pt x="527" y="665"/>
                </a:cubicBezTo>
                <a:cubicBezTo>
                  <a:pt x="202" y="665"/>
                  <a:pt x="202" y="665"/>
                  <a:pt x="202" y="665"/>
                </a:cubicBezTo>
                <a:cubicBezTo>
                  <a:pt x="202" y="665"/>
                  <a:pt x="184" y="692"/>
                  <a:pt x="202" y="707"/>
                </a:cubicBezTo>
                <a:cubicBezTo>
                  <a:pt x="219" y="721"/>
                  <a:pt x="222" y="766"/>
                  <a:pt x="172" y="766"/>
                </a:cubicBezTo>
                <a:cubicBezTo>
                  <a:pt x="123" y="766"/>
                  <a:pt x="112" y="731"/>
                  <a:pt x="134" y="698"/>
                </a:cubicBezTo>
                <a:cubicBezTo>
                  <a:pt x="156" y="665"/>
                  <a:pt x="123" y="665"/>
                  <a:pt x="123" y="665"/>
                </a:cubicBezTo>
                <a:cubicBezTo>
                  <a:pt x="28" y="665"/>
                  <a:pt x="28" y="665"/>
                  <a:pt x="28" y="665"/>
                </a:cubicBezTo>
                <a:cubicBezTo>
                  <a:pt x="28" y="643"/>
                  <a:pt x="25" y="614"/>
                  <a:pt x="18" y="569"/>
                </a:cubicBezTo>
                <a:cubicBezTo>
                  <a:pt x="0" y="449"/>
                  <a:pt x="112" y="305"/>
                  <a:pt x="112" y="305"/>
                </a:cubicBezTo>
                <a:cubicBezTo>
                  <a:pt x="90" y="267"/>
                  <a:pt x="48" y="275"/>
                  <a:pt x="42" y="275"/>
                </a:cubicBezTo>
                <a:cubicBezTo>
                  <a:pt x="36" y="275"/>
                  <a:pt x="60" y="253"/>
                  <a:pt x="62" y="233"/>
                </a:cubicBezTo>
                <a:cubicBezTo>
                  <a:pt x="64" y="213"/>
                  <a:pt x="14" y="259"/>
                  <a:pt x="14" y="247"/>
                </a:cubicBezTo>
                <a:cubicBezTo>
                  <a:pt x="14" y="235"/>
                  <a:pt x="50" y="207"/>
                  <a:pt x="50" y="207"/>
                </a:cubicBezTo>
                <a:cubicBezTo>
                  <a:pt x="50" y="207"/>
                  <a:pt x="16" y="201"/>
                  <a:pt x="46" y="191"/>
                </a:cubicBezTo>
                <a:cubicBezTo>
                  <a:pt x="76" y="181"/>
                  <a:pt x="20" y="173"/>
                  <a:pt x="20" y="173"/>
                </a:cubicBezTo>
                <a:cubicBezTo>
                  <a:pt x="82" y="111"/>
                  <a:pt x="382" y="21"/>
                  <a:pt x="382" y="21"/>
                </a:cubicBezTo>
                <a:cubicBezTo>
                  <a:pt x="433" y="9"/>
                  <a:pt x="481" y="2"/>
                  <a:pt x="527" y="0"/>
                </a:cubicBezTo>
                <a:cubicBezTo>
                  <a:pt x="527" y="275"/>
                  <a:pt x="527" y="275"/>
                  <a:pt x="527" y="275"/>
                </a:cubicBezTo>
                <a:cubicBezTo>
                  <a:pt x="527" y="275"/>
                  <a:pt x="527" y="307"/>
                  <a:pt x="494" y="285"/>
                </a:cubicBezTo>
                <a:cubicBezTo>
                  <a:pt x="461" y="263"/>
                  <a:pt x="425" y="274"/>
                  <a:pt x="425" y="324"/>
                </a:cubicBezTo>
                <a:close/>
              </a:path>
            </a:pathLst>
          </a:custGeom>
          <a:solidFill>
            <a:schemeClr val="bg1">
              <a:lumMod val="95000"/>
            </a:schemeClr>
          </a:solidFill>
          <a:ln>
            <a:noFill/>
          </a:ln>
          <a:effectLst>
            <a:innerShdw blurRad="304800" dir="10800000">
              <a:prstClr val="black">
                <a:alpha val="18000"/>
              </a:prstClr>
            </a:innerShdw>
          </a:effectLst>
        </p:spPr>
        <p:txBody>
          <a:bodyPr vert="horz" wrap="square" lIns="68580" tIns="34290" rIns="68580" bIns="34290" numCol="1" anchor="t" anchorCtr="0" compatLnSpc="1">
            <a:prstTxWarp prst="textNoShape">
              <a:avLst/>
            </a:prstTxWarp>
          </a:bodyPr>
          <a:lstStyle/>
          <a:p>
            <a:endParaRPr lang="en-US" sz="1350" dirty="0"/>
          </a:p>
        </p:txBody>
      </p:sp>
      <p:sp>
        <p:nvSpPr>
          <p:cNvPr id="9" name="Freeform 9">
            <a:extLst>
              <a:ext uri="{FF2B5EF4-FFF2-40B4-BE49-F238E27FC236}">
                <a16:creationId xmlns:a16="http://schemas.microsoft.com/office/drawing/2014/main" id="{52F19FE0-8806-44C9-999D-9D36C728F035}"/>
              </a:ext>
            </a:extLst>
          </p:cNvPr>
          <p:cNvSpPr>
            <a:spLocks/>
          </p:cNvSpPr>
          <p:nvPr/>
        </p:nvSpPr>
        <p:spPr bwMode="auto">
          <a:xfrm flipH="1">
            <a:off x="915473" y="3011773"/>
            <a:ext cx="1698341" cy="2126822"/>
          </a:xfrm>
          <a:custGeom>
            <a:avLst/>
            <a:gdLst>
              <a:gd name="T0" fmla="*/ 560 w 695"/>
              <a:gd name="T1" fmla="*/ 631 h 872"/>
              <a:gd name="T2" fmla="*/ 102 w 695"/>
              <a:gd name="T3" fmla="*/ 872 h 872"/>
              <a:gd name="T4" fmla="*/ 102 w 695"/>
              <a:gd name="T5" fmla="*/ 541 h 872"/>
              <a:gd name="T6" fmla="*/ 60 w 695"/>
              <a:gd name="T7" fmla="*/ 541 h 872"/>
              <a:gd name="T8" fmla="*/ 0 w 695"/>
              <a:gd name="T9" fmla="*/ 512 h 872"/>
              <a:gd name="T10" fmla="*/ 69 w 695"/>
              <a:gd name="T11" fmla="*/ 474 h 872"/>
              <a:gd name="T12" fmla="*/ 102 w 695"/>
              <a:gd name="T13" fmla="*/ 463 h 872"/>
              <a:gd name="T14" fmla="*/ 102 w 695"/>
              <a:gd name="T15" fmla="*/ 102 h 872"/>
              <a:gd name="T16" fmla="*/ 347 w 695"/>
              <a:gd name="T17" fmla="*/ 102 h 872"/>
              <a:gd name="T18" fmla="*/ 347 w 695"/>
              <a:gd name="T19" fmla="*/ 59 h 872"/>
              <a:gd name="T20" fmla="*/ 377 w 695"/>
              <a:gd name="T21" fmla="*/ 0 h 872"/>
              <a:gd name="T22" fmla="*/ 415 w 695"/>
              <a:gd name="T23" fmla="*/ 69 h 872"/>
              <a:gd name="T24" fmla="*/ 426 w 695"/>
              <a:gd name="T25" fmla="*/ 102 h 872"/>
              <a:gd name="T26" fmla="*/ 695 w 695"/>
              <a:gd name="T27" fmla="*/ 102 h 872"/>
              <a:gd name="T28" fmla="*/ 533 w 695"/>
              <a:gd name="T29" fmla="*/ 518 h 872"/>
              <a:gd name="T30" fmla="*/ 531 w 695"/>
              <a:gd name="T31" fmla="*/ 590 h 872"/>
              <a:gd name="T32" fmla="*/ 533 w 695"/>
              <a:gd name="T33" fmla="*/ 628 h 872"/>
              <a:gd name="T34" fmla="*/ 560 w 695"/>
              <a:gd name="T35" fmla="*/ 631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5" h="872">
                <a:moveTo>
                  <a:pt x="560" y="631"/>
                </a:moveTo>
                <a:cubicBezTo>
                  <a:pt x="102" y="872"/>
                  <a:pt x="102" y="872"/>
                  <a:pt x="102" y="872"/>
                </a:cubicBezTo>
                <a:cubicBezTo>
                  <a:pt x="102" y="541"/>
                  <a:pt x="102" y="541"/>
                  <a:pt x="102" y="541"/>
                </a:cubicBezTo>
                <a:cubicBezTo>
                  <a:pt x="102" y="541"/>
                  <a:pt x="74" y="524"/>
                  <a:pt x="60" y="541"/>
                </a:cubicBezTo>
                <a:cubicBezTo>
                  <a:pt x="45" y="559"/>
                  <a:pt x="0" y="562"/>
                  <a:pt x="0" y="512"/>
                </a:cubicBezTo>
                <a:cubicBezTo>
                  <a:pt x="0" y="463"/>
                  <a:pt x="36" y="452"/>
                  <a:pt x="69" y="474"/>
                </a:cubicBezTo>
                <a:cubicBezTo>
                  <a:pt x="102" y="496"/>
                  <a:pt x="102" y="463"/>
                  <a:pt x="102" y="463"/>
                </a:cubicBezTo>
                <a:cubicBezTo>
                  <a:pt x="102" y="102"/>
                  <a:pt x="102" y="102"/>
                  <a:pt x="102" y="102"/>
                </a:cubicBezTo>
                <a:cubicBezTo>
                  <a:pt x="347" y="102"/>
                  <a:pt x="347" y="102"/>
                  <a:pt x="347" y="102"/>
                </a:cubicBezTo>
                <a:cubicBezTo>
                  <a:pt x="347" y="102"/>
                  <a:pt x="365" y="74"/>
                  <a:pt x="347" y="59"/>
                </a:cubicBezTo>
                <a:cubicBezTo>
                  <a:pt x="330" y="45"/>
                  <a:pt x="327" y="0"/>
                  <a:pt x="377" y="0"/>
                </a:cubicBezTo>
                <a:cubicBezTo>
                  <a:pt x="426" y="0"/>
                  <a:pt x="437" y="35"/>
                  <a:pt x="415" y="69"/>
                </a:cubicBezTo>
                <a:cubicBezTo>
                  <a:pt x="393" y="102"/>
                  <a:pt x="426" y="102"/>
                  <a:pt x="426" y="102"/>
                </a:cubicBezTo>
                <a:cubicBezTo>
                  <a:pt x="695" y="102"/>
                  <a:pt x="695" y="102"/>
                  <a:pt x="695" y="102"/>
                </a:cubicBezTo>
                <a:cubicBezTo>
                  <a:pt x="657" y="330"/>
                  <a:pt x="523" y="491"/>
                  <a:pt x="533" y="518"/>
                </a:cubicBezTo>
                <a:cubicBezTo>
                  <a:pt x="545" y="550"/>
                  <a:pt x="537" y="580"/>
                  <a:pt x="531" y="590"/>
                </a:cubicBezTo>
                <a:cubicBezTo>
                  <a:pt x="525" y="600"/>
                  <a:pt x="517" y="612"/>
                  <a:pt x="533" y="628"/>
                </a:cubicBezTo>
                <a:cubicBezTo>
                  <a:pt x="540" y="635"/>
                  <a:pt x="550" y="634"/>
                  <a:pt x="560" y="631"/>
                </a:cubicBezTo>
                <a:close/>
              </a:path>
            </a:pathLst>
          </a:custGeom>
          <a:solidFill>
            <a:schemeClr val="bg2">
              <a:lumMod val="90000"/>
            </a:schemeClr>
          </a:solidFill>
          <a:ln>
            <a:noFill/>
          </a:ln>
          <a:effectLst>
            <a:innerShdw blurRad="63500" dist="50800" dir="8100000">
              <a:prstClr val="black">
                <a:alpha val="7000"/>
              </a:prstClr>
            </a:innerShdw>
          </a:effectLst>
        </p:spPr>
        <p:txBody>
          <a:bodyPr vert="horz" wrap="square" lIns="68580" tIns="34290" rIns="68580" bIns="34290" numCol="1" anchor="t" anchorCtr="0" compatLnSpc="1">
            <a:prstTxWarp prst="textNoShape">
              <a:avLst/>
            </a:prstTxWarp>
          </a:bodyPr>
          <a:lstStyle/>
          <a:p>
            <a:endParaRPr lang="en-US" sz="1350" dirty="0"/>
          </a:p>
        </p:txBody>
      </p:sp>
      <p:sp>
        <p:nvSpPr>
          <p:cNvPr id="11" name="TextBox 10">
            <a:extLst>
              <a:ext uri="{FF2B5EF4-FFF2-40B4-BE49-F238E27FC236}">
                <a16:creationId xmlns:a16="http://schemas.microsoft.com/office/drawing/2014/main" id="{C7E62FC0-D5A0-4F99-BB10-F4CB42683079}"/>
              </a:ext>
            </a:extLst>
          </p:cNvPr>
          <p:cNvSpPr txBox="1"/>
          <p:nvPr/>
        </p:nvSpPr>
        <p:spPr>
          <a:xfrm>
            <a:off x="4622047" y="1148363"/>
            <a:ext cx="3614738" cy="1167135"/>
          </a:xfrm>
          <a:prstGeom prst="rect">
            <a:avLst/>
          </a:prstGeom>
          <a:noFill/>
        </p:spPr>
        <p:txBody>
          <a:bodyPr wrap="square" lIns="0" tIns="0" rIns="0" bIns="0" rtlCol="0" anchor="ctr">
            <a:noAutofit/>
          </a:bodyPr>
          <a:lstStyle>
            <a:defPPr>
              <a:defRPr lang="en-US"/>
            </a:defPPr>
            <a:lvl1pPr>
              <a:defRPr sz="1400" b="1"/>
            </a:lvl1pPr>
          </a:lstStyle>
          <a:p>
            <a:pPr algn="ctr"/>
            <a:r>
              <a:rPr lang="en-US" sz="3000" dirty="0" smtClean="0">
                <a:latin typeface="Segoe UI" panose="020B0502040204020203" pitchFamily="34" charset="0"/>
                <a:cs typeface="Segoe UI" panose="020B0502040204020203" pitchFamily="34" charset="0"/>
              </a:rPr>
              <a:t>OHMES </a:t>
            </a:r>
            <a:r>
              <a:rPr lang="en-US" sz="3000" dirty="0">
                <a:latin typeface="Segoe UI" panose="020B0502040204020203" pitchFamily="34" charset="0"/>
                <a:cs typeface="Segoe UI" panose="020B0502040204020203" pitchFamily="34" charset="0"/>
              </a:rPr>
              <a:t>GLOBAL</a:t>
            </a:r>
          </a:p>
        </p:txBody>
      </p:sp>
      <p:sp>
        <p:nvSpPr>
          <p:cNvPr id="24" name="TextBox 23">
            <a:extLst>
              <a:ext uri="{FF2B5EF4-FFF2-40B4-BE49-F238E27FC236}">
                <a16:creationId xmlns:a16="http://schemas.microsoft.com/office/drawing/2014/main" id="{232FC8A0-611B-4EE5-A6C2-6C1611E928EB}"/>
              </a:ext>
            </a:extLst>
          </p:cNvPr>
          <p:cNvSpPr txBox="1"/>
          <p:nvPr/>
        </p:nvSpPr>
        <p:spPr>
          <a:xfrm>
            <a:off x="2645221" y="2574061"/>
            <a:ext cx="726630" cy="229997"/>
          </a:xfrm>
          <a:prstGeom prst="rect">
            <a:avLst/>
          </a:prstGeom>
          <a:noFill/>
        </p:spPr>
        <p:txBody>
          <a:bodyPr wrap="square" lIns="0" tIns="0" rIns="0" bIns="0" rtlCol="0" anchor="ctr">
            <a:noAutofit/>
          </a:bodyPr>
          <a:lstStyle/>
          <a:p>
            <a:pPr algn="ctr"/>
            <a:r>
              <a:rPr lang="id-ID" sz="1500" b="1" dirty="0">
                <a:solidFill>
                  <a:schemeClr val="accent6">
                    <a:lumMod val="50000"/>
                  </a:schemeClr>
                </a:solidFill>
                <a:latin typeface="Segoe UI" panose="020B0502040204020203" pitchFamily="34" charset="0"/>
                <a:cs typeface="Segoe UI" panose="020B0502040204020203" pitchFamily="34" charset="0"/>
              </a:rPr>
              <a:t>Vision</a:t>
            </a:r>
            <a:endParaRPr lang="en-US" sz="1500" b="1" dirty="0">
              <a:solidFill>
                <a:schemeClr val="accent6">
                  <a:lumMod val="50000"/>
                </a:schemeClr>
              </a:solidFill>
              <a:latin typeface="Segoe UI" panose="020B0502040204020203" pitchFamily="34" charset="0"/>
              <a:cs typeface="Segoe UI" panose="020B0502040204020203" pitchFamily="34" charset="0"/>
            </a:endParaRPr>
          </a:p>
        </p:txBody>
      </p:sp>
      <p:sp>
        <p:nvSpPr>
          <p:cNvPr id="25" name="TextBox 24">
            <a:extLst>
              <a:ext uri="{FF2B5EF4-FFF2-40B4-BE49-F238E27FC236}">
                <a16:creationId xmlns:a16="http://schemas.microsoft.com/office/drawing/2014/main" id="{94FB2474-D16D-4E51-A521-DA8816D7F5EF}"/>
              </a:ext>
            </a:extLst>
          </p:cNvPr>
          <p:cNvSpPr txBox="1"/>
          <p:nvPr/>
        </p:nvSpPr>
        <p:spPr>
          <a:xfrm>
            <a:off x="1401329" y="2574061"/>
            <a:ext cx="726630" cy="229997"/>
          </a:xfrm>
          <a:prstGeom prst="rect">
            <a:avLst/>
          </a:prstGeom>
          <a:noFill/>
        </p:spPr>
        <p:txBody>
          <a:bodyPr wrap="square" lIns="0" tIns="0" rIns="0" bIns="0" rtlCol="0" anchor="ctr">
            <a:noAutofit/>
          </a:bodyPr>
          <a:lstStyle/>
          <a:p>
            <a:pPr algn="ctr"/>
            <a:r>
              <a:rPr lang="id-ID" sz="1500" b="1" dirty="0">
                <a:solidFill>
                  <a:schemeClr val="accent6">
                    <a:lumMod val="50000"/>
                  </a:schemeClr>
                </a:solidFill>
                <a:latin typeface="Segoe UI" panose="020B0502040204020203" pitchFamily="34" charset="0"/>
                <a:cs typeface="Segoe UI" panose="020B0502040204020203" pitchFamily="34" charset="0"/>
              </a:rPr>
              <a:t>Mission</a:t>
            </a:r>
            <a:endParaRPr lang="en-US" sz="1500" b="1" dirty="0">
              <a:solidFill>
                <a:schemeClr val="accent6">
                  <a:lumMod val="50000"/>
                </a:schemeClr>
              </a:solidFill>
              <a:latin typeface="Segoe UI" panose="020B0502040204020203" pitchFamily="34" charset="0"/>
              <a:cs typeface="Segoe UI" panose="020B0502040204020203" pitchFamily="34" charset="0"/>
            </a:endParaRPr>
          </a:p>
        </p:txBody>
      </p:sp>
      <p:sp>
        <p:nvSpPr>
          <p:cNvPr id="26" name="TextBox 25">
            <a:extLst>
              <a:ext uri="{FF2B5EF4-FFF2-40B4-BE49-F238E27FC236}">
                <a16:creationId xmlns:a16="http://schemas.microsoft.com/office/drawing/2014/main" id="{23C392F6-D263-4C94-907B-1174E84288F9}"/>
              </a:ext>
            </a:extLst>
          </p:cNvPr>
          <p:cNvSpPr txBox="1"/>
          <p:nvPr/>
        </p:nvSpPr>
        <p:spPr>
          <a:xfrm>
            <a:off x="2487784" y="3831380"/>
            <a:ext cx="1041503" cy="229997"/>
          </a:xfrm>
          <a:prstGeom prst="rect">
            <a:avLst/>
          </a:prstGeom>
          <a:noFill/>
        </p:spPr>
        <p:txBody>
          <a:bodyPr wrap="square" lIns="0" tIns="0" rIns="0" bIns="0" rtlCol="0" anchor="ctr">
            <a:noAutofit/>
          </a:bodyPr>
          <a:lstStyle/>
          <a:p>
            <a:pPr algn="ctr"/>
            <a:r>
              <a:rPr lang="id-ID" sz="1500" b="1" dirty="0">
                <a:solidFill>
                  <a:schemeClr val="accent6">
                    <a:lumMod val="50000"/>
                  </a:schemeClr>
                </a:solidFill>
                <a:latin typeface="Segoe UI" panose="020B0502040204020203" pitchFamily="34" charset="0"/>
                <a:cs typeface="Segoe UI" panose="020B0502040204020203" pitchFamily="34" charset="0"/>
              </a:rPr>
              <a:t>Strategy</a:t>
            </a:r>
            <a:endParaRPr lang="en-US" sz="1500" b="1" dirty="0">
              <a:solidFill>
                <a:schemeClr val="accent6">
                  <a:lumMod val="50000"/>
                </a:schemeClr>
              </a:solidFill>
              <a:latin typeface="Segoe UI" panose="020B0502040204020203" pitchFamily="34" charset="0"/>
              <a:cs typeface="Segoe UI" panose="020B0502040204020203" pitchFamily="34" charset="0"/>
            </a:endParaRPr>
          </a:p>
        </p:txBody>
      </p:sp>
      <p:sp>
        <p:nvSpPr>
          <p:cNvPr id="27" name="TextBox 26">
            <a:extLst>
              <a:ext uri="{FF2B5EF4-FFF2-40B4-BE49-F238E27FC236}">
                <a16:creationId xmlns:a16="http://schemas.microsoft.com/office/drawing/2014/main" id="{07874673-F970-468C-9A67-B63D9D35B382}"/>
              </a:ext>
            </a:extLst>
          </p:cNvPr>
          <p:cNvSpPr txBox="1"/>
          <p:nvPr/>
        </p:nvSpPr>
        <p:spPr>
          <a:xfrm>
            <a:off x="1401329" y="3831380"/>
            <a:ext cx="726630" cy="229997"/>
          </a:xfrm>
          <a:prstGeom prst="rect">
            <a:avLst/>
          </a:prstGeom>
          <a:noFill/>
        </p:spPr>
        <p:txBody>
          <a:bodyPr wrap="square" lIns="0" tIns="0" rIns="0" bIns="0" rtlCol="0" anchor="ctr">
            <a:noAutofit/>
          </a:bodyPr>
          <a:lstStyle/>
          <a:p>
            <a:pPr algn="ctr"/>
            <a:r>
              <a:rPr lang="id-ID" sz="1500" b="1" dirty="0">
                <a:solidFill>
                  <a:schemeClr val="accent6">
                    <a:lumMod val="50000"/>
                  </a:schemeClr>
                </a:solidFill>
                <a:latin typeface="Segoe UI" panose="020B0502040204020203" pitchFamily="34" charset="0"/>
                <a:cs typeface="Segoe UI" panose="020B0502040204020203" pitchFamily="34" charset="0"/>
              </a:rPr>
              <a:t>Goal</a:t>
            </a:r>
            <a:endParaRPr lang="en-US" sz="1500" b="1" dirty="0">
              <a:solidFill>
                <a:schemeClr val="accent6">
                  <a:lumMod val="50000"/>
                </a:schemeClr>
              </a:solidFill>
              <a:latin typeface="Segoe UI" panose="020B0502040204020203" pitchFamily="34" charset="0"/>
              <a:cs typeface="Segoe UI" panose="020B0502040204020203" pitchFamily="34" charset="0"/>
            </a:endParaRPr>
          </a:p>
        </p:txBody>
      </p:sp>
      <p:grpSp>
        <p:nvGrpSpPr>
          <p:cNvPr id="59" name="Group 58">
            <a:extLst>
              <a:ext uri="{FF2B5EF4-FFF2-40B4-BE49-F238E27FC236}">
                <a16:creationId xmlns:a16="http://schemas.microsoft.com/office/drawing/2014/main" id="{28825ED0-AD69-4809-919E-52334CDC1160}"/>
              </a:ext>
            </a:extLst>
          </p:cNvPr>
          <p:cNvGrpSpPr/>
          <p:nvPr/>
        </p:nvGrpSpPr>
        <p:grpSpPr>
          <a:xfrm>
            <a:off x="5190014" y="2456056"/>
            <a:ext cx="3506550" cy="2861140"/>
            <a:chOff x="6937213" y="2131741"/>
            <a:chExt cx="2992272" cy="3814853"/>
          </a:xfrm>
        </p:grpSpPr>
        <p:grpSp>
          <p:nvGrpSpPr>
            <p:cNvPr id="32" name="Group 31">
              <a:extLst>
                <a:ext uri="{FF2B5EF4-FFF2-40B4-BE49-F238E27FC236}">
                  <a16:creationId xmlns:a16="http://schemas.microsoft.com/office/drawing/2014/main" id="{2B51E376-A576-44D4-9B8D-F234C67ECB8A}"/>
                </a:ext>
              </a:extLst>
            </p:cNvPr>
            <p:cNvGrpSpPr/>
            <p:nvPr/>
          </p:nvGrpSpPr>
          <p:grpSpPr>
            <a:xfrm>
              <a:off x="6978016" y="2131741"/>
              <a:ext cx="2951469" cy="738663"/>
              <a:chOff x="6067204" y="2872697"/>
              <a:chExt cx="2293921" cy="738663"/>
            </a:xfrm>
          </p:grpSpPr>
          <p:sp>
            <p:nvSpPr>
              <p:cNvPr id="22" name="TextBox 21">
                <a:extLst>
                  <a:ext uri="{FF2B5EF4-FFF2-40B4-BE49-F238E27FC236}">
                    <a16:creationId xmlns:a16="http://schemas.microsoft.com/office/drawing/2014/main" id="{0528A5DE-A20B-44A9-8FCD-E65FEBCBBE4D}"/>
                  </a:ext>
                </a:extLst>
              </p:cNvPr>
              <p:cNvSpPr txBox="1"/>
              <p:nvPr/>
            </p:nvSpPr>
            <p:spPr>
              <a:xfrm>
                <a:off x="6067204" y="2872697"/>
                <a:ext cx="1876827" cy="276999"/>
              </a:xfrm>
              <a:prstGeom prst="rect">
                <a:avLst/>
              </a:prstGeom>
              <a:noFill/>
            </p:spPr>
            <p:txBody>
              <a:bodyPr wrap="square" lIns="0" tIns="0" rIns="0" bIns="0" rtlCol="0" anchor="ctr">
                <a:noAutofit/>
              </a:bodyPr>
              <a:lstStyle/>
              <a:p>
                <a:r>
                  <a:rPr lang="id-ID" sz="1200" b="1" dirty="0">
                    <a:latin typeface="Segoe UI" panose="020B0502040204020203" pitchFamily="34" charset="0"/>
                    <a:cs typeface="Segoe UI" panose="020B0502040204020203" pitchFamily="34" charset="0"/>
                  </a:rPr>
                  <a:t>VISION</a:t>
                </a:r>
              </a:p>
            </p:txBody>
          </p:sp>
          <p:sp>
            <p:nvSpPr>
              <p:cNvPr id="23" name="TextBox 22">
                <a:extLst>
                  <a:ext uri="{FF2B5EF4-FFF2-40B4-BE49-F238E27FC236}">
                    <a16:creationId xmlns:a16="http://schemas.microsoft.com/office/drawing/2014/main" id="{21EF5CAA-478F-4D46-AE8D-47A88100BCB2}"/>
                  </a:ext>
                </a:extLst>
              </p:cNvPr>
              <p:cNvSpPr txBox="1"/>
              <p:nvPr/>
            </p:nvSpPr>
            <p:spPr>
              <a:xfrm>
                <a:off x="6067204" y="3272806"/>
                <a:ext cx="2293921" cy="338554"/>
              </a:xfrm>
              <a:prstGeom prst="rect">
                <a:avLst/>
              </a:prstGeom>
              <a:noFill/>
            </p:spPr>
            <p:txBody>
              <a:bodyPr wrap="square" lIns="0" tIns="0" rIns="0" bIns="0" rtlCol="0">
                <a:noAutofit/>
              </a:bodyPr>
              <a:lstStyle/>
              <a:p>
                <a:pPr algn="ctr"/>
                <a:r>
                  <a:rPr lang="en-US" sz="1050" dirty="0"/>
                  <a:t>To be a leading ICT, Medical –ICT and other Specialized Services’ Provider in West Africa, and in other parts of the World. </a:t>
                </a:r>
              </a:p>
            </p:txBody>
          </p:sp>
        </p:grpSp>
        <p:grpSp>
          <p:nvGrpSpPr>
            <p:cNvPr id="33" name="Group 32">
              <a:extLst>
                <a:ext uri="{FF2B5EF4-FFF2-40B4-BE49-F238E27FC236}">
                  <a16:creationId xmlns:a16="http://schemas.microsoft.com/office/drawing/2014/main" id="{1DCBF75E-D0A5-4B56-BC97-86E97018994B}"/>
                </a:ext>
              </a:extLst>
            </p:cNvPr>
            <p:cNvGrpSpPr/>
            <p:nvPr/>
          </p:nvGrpSpPr>
          <p:grpSpPr>
            <a:xfrm>
              <a:off x="6978016" y="3226843"/>
              <a:ext cx="2951469" cy="738663"/>
              <a:chOff x="6067204" y="2872697"/>
              <a:chExt cx="2293921" cy="738663"/>
            </a:xfrm>
          </p:grpSpPr>
          <p:sp>
            <p:nvSpPr>
              <p:cNvPr id="34" name="TextBox 33">
                <a:extLst>
                  <a:ext uri="{FF2B5EF4-FFF2-40B4-BE49-F238E27FC236}">
                    <a16:creationId xmlns:a16="http://schemas.microsoft.com/office/drawing/2014/main" id="{8175FB18-CDB7-4A2B-BFD1-D8316FDDD819}"/>
                  </a:ext>
                </a:extLst>
              </p:cNvPr>
              <p:cNvSpPr txBox="1"/>
              <p:nvPr/>
            </p:nvSpPr>
            <p:spPr>
              <a:xfrm>
                <a:off x="6067204" y="2872697"/>
                <a:ext cx="1876827" cy="276999"/>
              </a:xfrm>
              <a:prstGeom prst="rect">
                <a:avLst/>
              </a:prstGeom>
              <a:noFill/>
            </p:spPr>
            <p:txBody>
              <a:bodyPr wrap="square" lIns="0" tIns="0" rIns="0" bIns="0" rtlCol="0" anchor="ctr">
                <a:noAutofit/>
              </a:bodyPr>
              <a:lstStyle/>
              <a:p>
                <a:r>
                  <a:rPr lang="id-ID" sz="1200" b="1" dirty="0">
                    <a:latin typeface="Segoe UI" panose="020B0502040204020203" pitchFamily="34" charset="0"/>
                    <a:cs typeface="Segoe UI" panose="020B0502040204020203" pitchFamily="34" charset="0"/>
                  </a:rPr>
                  <a:t>MISSION</a:t>
                </a:r>
              </a:p>
            </p:txBody>
          </p:sp>
          <p:sp>
            <p:nvSpPr>
              <p:cNvPr id="35" name="TextBox 34">
                <a:extLst>
                  <a:ext uri="{FF2B5EF4-FFF2-40B4-BE49-F238E27FC236}">
                    <a16:creationId xmlns:a16="http://schemas.microsoft.com/office/drawing/2014/main" id="{FC06B96C-CF38-4764-B13B-0FFA7E84DBE7}"/>
                  </a:ext>
                </a:extLst>
              </p:cNvPr>
              <p:cNvSpPr txBox="1"/>
              <p:nvPr/>
            </p:nvSpPr>
            <p:spPr>
              <a:xfrm>
                <a:off x="6067204" y="3272806"/>
                <a:ext cx="2293921" cy="338554"/>
              </a:xfrm>
              <a:prstGeom prst="rect">
                <a:avLst/>
              </a:prstGeom>
              <a:noFill/>
            </p:spPr>
            <p:txBody>
              <a:bodyPr wrap="square" lIns="0" tIns="0" rIns="0" bIns="0" rtlCol="0">
                <a:noAutofit/>
              </a:bodyPr>
              <a:lstStyle/>
              <a:p>
                <a:pPr algn="ctr"/>
                <a:r>
                  <a:rPr lang="en-US" sz="1050" dirty="0"/>
                  <a:t>We shall create value for all customers and stakeholders through innovative ideas, quality services and satisfactory deliveries. </a:t>
                </a:r>
              </a:p>
            </p:txBody>
          </p:sp>
        </p:grpSp>
        <p:sp>
          <p:nvSpPr>
            <p:cNvPr id="37" name="TextBox 36">
              <a:extLst>
                <a:ext uri="{FF2B5EF4-FFF2-40B4-BE49-F238E27FC236}">
                  <a16:creationId xmlns:a16="http://schemas.microsoft.com/office/drawing/2014/main" id="{33EA30AE-7B8E-460F-BE20-FE4F111C821E}"/>
                </a:ext>
              </a:extLst>
            </p:cNvPr>
            <p:cNvSpPr txBox="1"/>
            <p:nvPr/>
          </p:nvSpPr>
          <p:spPr>
            <a:xfrm>
              <a:off x="6978017" y="4321945"/>
              <a:ext cx="2414816" cy="276999"/>
            </a:xfrm>
            <a:prstGeom prst="rect">
              <a:avLst/>
            </a:prstGeom>
            <a:noFill/>
          </p:spPr>
          <p:txBody>
            <a:bodyPr wrap="square" lIns="0" tIns="0" rIns="0" bIns="0" rtlCol="0" anchor="ctr">
              <a:noAutofit/>
            </a:bodyPr>
            <a:lstStyle/>
            <a:p>
              <a:r>
                <a:rPr lang="id-ID" sz="1200" b="1" dirty="0">
                  <a:latin typeface="Segoe UI" panose="020B0502040204020203" pitchFamily="34" charset="0"/>
                  <a:cs typeface="Segoe UI" panose="020B0502040204020203" pitchFamily="34" charset="0"/>
                </a:rPr>
                <a:t>STRATEGY</a:t>
              </a:r>
            </a:p>
          </p:txBody>
        </p:sp>
        <p:grpSp>
          <p:nvGrpSpPr>
            <p:cNvPr id="39" name="Group 38">
              <a:extLst>
                <a:ext uri="{FF2B5EF4-FFF2-40B4-BE49-F238E27FC236}">
                  <a16:creationId xmlns:a16="http://schemas.microsoft.com/office/drawing/2014/main" id="{FC7D8C9D-02A6-4805-AF2D-8D47FFCD1A9C}"/>
                </a:ext>
              </a:extLst>
            </p:cNvPr>
            <p:cNvGrpSpPr/>
            <p:nvPr/>
          </p:nvGrpSpPr>
          <p:grpSpPr>
            <a:xfrm>
              <a:off x="6937213" y="5417046"/>
              <a:ext cx="2951469" cy="529548"/>
              <a:chOff x="6043446" y="2872697"/>
              <a:chExt cx="2293921" cy="529548"/>
            </a:xfrm>
          </p:grpSpPr>
          <p:sp>
            <p:nvSpPr>
              <p:cNvPr id="40" name="TextBox 39">
                <a:extLst>
                  <a:ext uri="{FF2B5EF4-FFF2-40B4-BE49-F238E27FC236}">
                    <a16:creationId xmlns:a16="http://schemas.microsoft.com/office/drawing/2014/main" id="{2D78D611-5F00-49BD-9630-1F0815C3103A}"/>
                  </a:ext>
                </a:extLst>
              </p:cNvPr>
              <p:cNvSpPr txBox="1"/>
              <p:nvPr/>
            </p:nvSpPr>
            <p:spPr>
              <a:xfrm>
                <a:off x="6067204" y="2872697"/>
                <a:ext cx="1876827" cy="276999"/>
              </a:xfrm>
              <a:prstGeom prst="rect">
                <a:avLst/>
              </a:prstGeom>
              <a:noFill/>
            </p:spPr>
            <p:txBody>
              <a:bodyPr wrap="square" lIns="0" tIns="0" rIns="0" bIns="0" rtlCol="0" anchor="ctr">
                <a:noAutofit/>
              </a:bodyPr>
              <a:lstStyle/>
              <a:p>
                <a:r>
                  <a:rPr lang="id-ID" sz="1200" b="1" dirty="0">
                    <a:latin typeface="Segoe UI" panose="020B0502040204020203" pitchFamily="34" charset="0"/>
                    <a:cs typeface="Segoe UI" panose="020B0502040204020203" pitchFamily="34" charset="0"/>
                  </a:rPr>
                  <a:t>GOAL</a:t>
                </a:r>
              </a:p>
            </p:txBody>
          </p:sp>
          <p:sp>
            <p:nvSpPr>
              <p:cNvPr id="41" name="TextBox 40">
                <a:extLst>
                  <a:ext uri="{FF2B5EF4-FFF2-40B4-BE49-F238E27FC236}">
                    <a16:creationId xmlns:a16="http://schemas.microsoft.com/office/drawing/2014/main" id="{9D514ABF-0B7A-4E0F-8D5F-A7CDCD79CF2E}"/>
                  </a:ext>
                </a:extLst>
              </p:cNvPr>
              <p:cNvSpPr txBox="1"/>
              <p:nvPr/>
            </p:nvSpPr>
            <p:spPr>
              <a:xfrm>
                <a:off x="6043446" y="3063691"/>
                <a:ext cx="2293921" cy="338554"/>
              </a:xfrm>
              <a:prstGeom prst="rect">
                <a:avLst/>
              </a:prstGeom>
              <a:noFill/>
            </p:spPr>
            <p:txBody>
              <a:bodyPr wrap="square" lIns="0" tIns="0" rIns="0" bIns="0" rtlCol="0">
                <a:noAutofit/>
              </a:bodyPr>
              <a:lstStyle/>
              <a:p>
                <a:pPr algn="ctr">
                  <a:lnSpc>
                    <a:spcPct val="250000"/>
                  </a:lnSpc>
                </a:pPr>
                <a:r>
                  <a:rPr lang="en-US" sz="1050" dirty="0"/>
                  <a:t>“...for quality service, you can count on us.’ </a:t>
                </a:r>
              </a:p>
            </p:txBody>
          </p:sp>
        </p:grpSp>
      </p:grpSp>
      <p:sp>
        <p:nvSpPr>
          <p:cNvPr id="47" name="Freeform 22">
            <a:extLst>
              <a:ext uri="{FF2B5EF4-FFF2-40B4-BE49-F238E27FC236}">
                <a16:creationId xmlns:a16="http://schemas.microsoft.com/office/drawing/2014/main" id="{9747CDF0-93D8-4DCE-9C1F-EB7EE43C43C1}"/>
              </a:ext>
            </a:extLst>
          </p:cNvPr>
          <p:cNvSpPr>
            <a:spLocks/>
          </p:cNvSpPr>
          <p:nvPr/>
        </p:nvSpPr>
        <p:spPr bwMode="auto">
          <a:xfrm>
            <a:off x="4579677" y="2554717"/>
            <a:ext cx="449524" cy="435111"/>
          </a:xfrm>
          <a:custGeom>
            <a:avLst/>
            <a:gdLst>
              <a:gd name="T0" fmla="*/ 0 w 346"/>
              <a:gd name="T1" fmla="*/ 272 h 335"/>
              <a:gd name="T2" fmla="*/ 0 w 346"/>
              <a:gd name="T3" fmla="*/ 0 h 335"/>
              <a:gd name="T4" fmla="*/ 346 w 346"/>
              <a:gd name="T5" fmla="*/ 0 h 335"/>
              <a:gd name="T6" fmla="*/ 346 w 346"/>
              <a:gd name="T7" fmla="*/ 272 h 335"/>
              <a:gd name="T8" fmla="*/ 275 w 346"/>
              <a:gd name="T9" fmla="*/ 324 h 335"/>
              <a:gd name="T10" fmla="*/ 190 w 346"/>
              <a:gd name="T11" fmla="*/ 296 h 335"/>
              <a:gd name="T12" fmla="*/ 156 w 346"/>
              <a:gd name="T13" fmla="*/ 296 h 335"/>
              <a:gd name="T14" fmla="*/ 71 w 346"/>
              <a:gd name="T15" fmla="*/ 324 h 335"/>
              <a:gd name="T16" fmla="*/ 0 w 346"/>
              <a:gd name="T17" fmla="*/ 272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335">
                <a:moveTo>
                  <a:pt x="0" y="272"/>
                </a:moveTo>
                <a:cubicBezTo>
                  <a:pt x="0" y="0"/>
                  <a:pt x="0" y="0"/>
                  <a:pt x="0" y="0"/>
                </a:cubicBezTo>
                <a:cubicBezTo>
                  <a:pt x="346" y="0"/>
                  <a:pt x="346" y="0"/>
                  <a:pt x="346" y="0"/>
                </a:cubicBezTo>
                <a:cubicBezTo>
                  <a:pt x="346" y="272"/>
                  <a:pt x="346" y="272"/>
                  <a:pt x="346" y="272"/>
                </a:cubicBezTo>
                <a:cubicBezTo>
                  <a:pt x="346" y="309"/>
                  <a:pt x="310" y="335"/>
                  <a:pt x="275" y="324"/>
                </a:cubicBezTo>
                <a:cubicBezTo>
                  <a:pt x="190" y="296"/>
                  <a:pt x="190" y="296"/>
                  <a:pt x="190" y="296"/>
                </a:cubicBezTo>
                <a:cubicBezTo>
                  <a:pt x="179" y="293"/>
                  <a:pt x="167" y="293"/>
                  <a:pt x="156" y="296"/>
                </a:cubicBezTo>
                <a:cubicBezTo>
                  <a:pt x="71" y="324"/>
                  <a:pt x="71" y="324"/>
                  <a:pt x="71" y="324"/>
                </a:cubicBezTo>
                <a:cubicBezTo>
                  <a:pt x="35" y="335"/>
                  <a:pt x="0" y="309"/>
                  <a:pt x="0" y="272"/>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8" name="Freeform 22">
            <a:extLst>
              <a:ext uri="{FF2B5EF4-FFF2-40B4-BE49-F238E27FC236}">
                <a16:creationId xmlns:a16="http://schemas.microsoft.com/office/drawing/2014/main" id="{058FECA3-28C2-4419-8204-2751891FE7D2}"/>
              </a:ext>
            </a:extLst>
          </p:cNvPr>
          <p:cNvSpPr>
            <a:spLocks/>
          </p:cNvSpPr>
          <p:nvPr/>
        </p:nvSpPr>
        <p:spPr bwMode="auto">
          <a:xfrm>
            <a:off x="4579677" y="3388082"/>
            <a:ext cx="449524" cy="435111"/>
          </a:xfrm>
          <a:custGeom>
            <a:avLst/>
            <a:gdLst>
              <a:gd name="T0" fmla="*/ 0 w 346"/>
              <a:gd name="T1" fmla="*/ 272 h 335"/>
              <a:gd name="T2" fmla="*/ 0 w 346"/>
              <a:gd name="T3" fmla="*/ 0 h 335"/>
              <a:gd name="T4" fmla="*/ 346 w 346"/>
              <a:gd name="T5" fmla="*/ 0 h 335"/>
              <a:gd name="T6" fmla="*/ 346 w 346"/>
              <a:gd name="T7" fmla="*/ 272 h 335"/>
              <a:gd name="T8" fmla="*/ 275 w 346"/>
              <a:gd name="T9" fmla="*/ 324 h 335"/>
              <a:gd name="T10" fmla="*/ 190 w 346"/>
              <a:gd name="T11" fmla="*/ 296 h 335"/>
              <a:gd name="T12" fmla="*/ 156 w 346"/>
              <a:gd name="T13" fmla="*/ 296 h 335"/>
              <a:gd name="T14" fmla="*/ 71 w 346"/>
              <a:gd name="T15" fmla="*/ 324 h 335"/>
              <a:gd name="T16" fmla="*/ 0 w 346"/>
              <a:gd name="T17" fmla="*/ 272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335">
                <a:moveTo>
                  <a:pt x="0" y="272"/>
                </a:moveTo>
                <a:cubicBezTo>
                  <a:pt x="0" y="0"/>
                  <a:pt x="0" y="0"/>
                  <a:pt x="0" y="0"/>
                </a:cubicBezTo>
                <a:cubicBezTo>
                  <a:pt x="346" y="0"/>
                  <a:pt x="346" y="0"/>
                  <a:pt x="346" y="0"/>
                </a:cubicBezTo>
                <a:cubicBezTo>
                  <a:pt x="346" y="272"/>
                  <a:pt x="346" y="272"/>
                  <a:pt x="346" y="272"/>
                </a:cubicBezTo>
                <a:cubicBezTo>
                  <a:pt x="346" y="309"/>
                  <a:pt x="310" y="335"/>
                  <a:pt x="275" y="324"/>
                </a:cubicBezTo>
                <a:cubicBezTo>
                  <a:pt x="190" y="296"/>
                  <a:pt x="190" y="296"/>
                  <a:pt x="190" y="296"/>
                </a:cubicBezTo>
                <a:cubicBezTo>
                  <a:pt x="179" y="293"/>
                  <a:pt x="167" y="293"/>
                  <a:pt x="156" y="296"/>
                </a:cubicBezTo>
                <a:cubicBezTo>
                  <a:pt x="71" y="324"/>
                  <a:pt x="71" y="324"/>
                  <a:pt x="71" y="324"/>
                </a:cubicBezTo>
                <a:cubicBezTo>
                  <a:pt x="35" y="335"/>
                  <a:pt x="0" y="309"/>
                  <a:pt x="0" y="272"/>
                </a:cubicBezTo>
                <a:close/>
              </a:path>
            </a:pathLst>
          </a:custGeom>
          <a:solidFill>
            <a:schemeClr val="accent6">
              <a:lumMod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9" name="Freeform 22">
            <a:extLst>
              <a:ext uri="{FF2B5EF4-FFF2-40B4-BE49-F238E27FC236}">
                <a16:creationId xmlns:a16="http://schemas.microsoft.com/office/drawing/2014/main" id="{06C7A416-8AAB-447A-92B8-AFCD49B623C1}"/>
              </a:ext>
            </a:extLst>
          </p:cNvPr>
          <p:cNvSpPr>
            <a:spLocks/>
          </p:cNvSpPr>
          <p:nvPr/>
        </p:nvSpPr>
        <p:spPr bwMode="auto">
          <a:xfrm>
            <a:off x="4579677" y="4221446"/>
            <a:ext cx="449524" cy="435111"/>
          </a:xfrm>
          <a:custGeom>
            <a:avLst/>
            <a:gdLst>
              <a:gd name="T0" fmla="*/ 0 w 346"/>
              <a:gd name="T1" fmla="*/ 272 h 335"/>
              <a:gd name="T2" fmla="*/ 0 w 346"/>
              <a:gd name="T3" fmla="*/ 0 h 335"/>
              <a:gd name="T4" fmla="*/ 346 w 346"/>
              <a:gd name="T5" fmla="*/ 0 h 335"/>
              <a:gd name="T6" fmla="*/ 346 w 346"/>
              <a:gd name="T7" fmla="*/ 272 h 335"/>
              <a:gd name="T8" fmla="*/ 275 w 346"/>
              <a:gd name="T9" fmla="*/ 324 h 335"/>
              <a:gd name="T10" fmla="*/ 190 w 346"/>
              <a:gd name="T11" fmla="*/ 296 h 335"/>
              <a:gd name="T12" fmla="*/ 156 w 346"/>
              <a:gd name="T13" fmla="*/ 296 h 335"/>
              <a:gd name="T14" fmla="*/ 71 w 346"/>
              <a:gd name="T15" fmla="*/ 324 h 335"/>
              <a:gd name="T16" fmla="*/ 0 w 346"/>
              <a:gd name="T17" fmla="*/ 272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335">
                <a:moveTo>
                  <a:pt x="0" y="272"/>
                </a:moveTo>
                <a:cubicBezTo>
                  <a:pt x="0" y="0"/>
                  <a:pt x="0" y="0"/>
                  <a:pt x="0" y="0"/>
                </a:cubicBezTo>
                <a:cubicBezTo>
                  <a:pt x="346" y="0"/>
                  <a:pt x="346" y="0"/>
                  <a:pt x="346" y="0"/>
                </a:cubicBezTo>
                <a:cubicBezTo>
                  <a:pt x="346" y="272"/>
                  <a:pt x="346" y="272"/>
                  <a:pt x="346" y="272"/>
                </a:cubicBezTo>
                <a:cubicBezTo>
                  <a:pt x="346" y="309"/>
                  <a:pt x="310" y="335"/>
                  <a:pt x="275" y="324"/>
                </a:cubicBezTo>
                <a:cubicBezTo>
                  <a:pt x="190" y="296"/>
                  <a:pt x="190" y="296"/>
                  <a:pt x="190" y="296"/>
                </a:cubicBezTo>
                <a:cubicBezTo>
                  <a:pt x="179" y="293"/>
                  <a:pt x="167" y="293"/>
                  <a:pt x="156" y="296"/>
                </a:cubicBezTo>
                <a:cubicBezTo>
                  <a:pt x="71" y="324"/>
                  <a:pt x="71" y="324"/>
                  <a:pt x="71" y="324"/>
                </a:cubicBezTo>
                <a:cubicBezTo>
                  <a:pt x="35" y="335"/>
                  <a:pt x="0" y="309"/>
                  <a:pt x="0" y="272"/>
                </a:cubicBezTo>
                <a:close/>
              </a:path>
            </a:pathLst>
          </a:custGeom>
          <a:solidFill>
            <a:schemeClr val="accent6">
              <a:lumMod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50" name="Freeform 22">
            <a:extLst>
              <a:ext uri="{FF2B5EF4-FFF2-40B4-BE49-F238E27FC236}">
                <a16:creationId xmlns:a16="http://schemas.microsoft.com/office/drawing/2014/main" id="{459F97BC-DDDD-4B5F-885D-E61847B4F022}"/>
              </a:ext>
            </a:extLst>
          </p:cNvPr>
          <p:cNvSpPr>
            <a:spLocks/>
          </p:cNvSpPr>
          <p:nvPr/>
        </p:nvSpPr>
        <p:spPr bwMode="auto">
          <a:xfrm>
            <a:off x="4579677" y="4997819"/>
            <a:ext cx="449524" cy="435111"/>
          </a:xfrm>
          <a:custGeom>
            <a:avLst/>
            <a:gdLst>
              <a:gd name="T0" fmla="*/ 0 w 346"/>
              <a:gd name="T1" fmla="*/ 272 h 335"/>
              <a:gd name="T2" fmla="*/ 0 w 346"/>
              <a:gd name="T3" fmla="*/ 0 h 335"/>
              <a:gd name="T4" fmla="*/ 346 w 346"/>
              <a:gd name="T5" fmla="*/ 0 h 335"/>
              <a:gd name="T6" fmla="*/ 346 w 346"/>
              <a:gd name="T7" fmla="*/ 272 h 335"/>
              <a:gd name="T8" fmla="*/ 275 w 346"/>
              <a:gd name="T9" fmla="*/ 324 h 335"/>
              <a:gd name="T10" fmla="*/ 190 w 346"/>
              <a:gd name="T11" fmla="*/ 296 h 335"/>
              <a:gd name="T12" fmla="*/ 156 w 346"/>
              <a:gd name="T13" fmla="*/ 296 h 335"/>
              <a:gd name="T14" fmla="*/ 71 w 346"/>
              <a:gd name="T15" fmla="*/ 324 h 335"/>
              <a:gd name="T16" fmla="*/ 0 w 346"/>
              <a:gd name="T17" fmla="*/ 272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335">
                <a:moveTo>
                  <a:pt x="0" y="272"/>
                </a:moveTo>
                <a:cubicBezTo>
                  <a:pt x="0" y="0"/>
                  <a:pt x="0" y="0"/>
                  <a:pt x="0" y="0"/>
                </a:cubicBezTo>
                <a:cubicBezTo>
                  <a:pt x="346" y="0"/>
                  <a:pt x="346" y="0"/>
                  <a:pt x="346" y="0"/>
                </a:cubicBezTo>
                <a:cubicBezTo>
                  <a:pt x="346" y="272"/>
                  <a:pt x="346" y="272"/>
                  <a:pt x="346" y="272"/>
                </a:cubicBezTo>
                <a:cubicBezTo>
                  <a:pt x="346" y="309"/>
                  <a:pt x="310" y="335"/>
                  <a:pt x="275" y="324"/>
                </a:cubicBezTo>
                <a:cubicBezTo>
                  <a:pt x="190" y="296"/>
                  <a:pt x="190" y="296"/>
                  <a:pt x="190" y="296"/>
                </a:cubicBezTo>
                <a:cubicBezTo>
                  <a:pt x="179" y="293"/>
                  <a:pt x="167" y="293"/>
                  <a:pt x="156" y="296"/>
                </a:cubicBezTo>
                <a:cubicBezTo>
                  <a:pt x="71" y="324"/>
                  <a:pt x="71" y="324"/>
                  <a:pt x="71" y="324"/>
                </a:cubicBezTo>
                <a:cubicBezTo>
                  <a:pt x="35" y="335"/>
                  <a:pt x="0" y="309"/>
                  <a:pt x="0" y="272"/>
                </a:cubicBezTo>
                <a:close/>
              </a:path>
            </a:pathLst>
          </a:custGeom>
          <a:solidFill>
            <a:schemeClr val="accent6">
              <a:lumMod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grpSp>
        <p:nvGrpSpPr>
          <p:cNvPr id="84" name="Group 83">
            <a:extLst>
              <a:ext uri="{FF2B5EF4-FFF2-40B4-BE49-F238E27FC236}">
                <a16:creationId xmlns:a16="http://schemas.microsoft.com/office/drawing/2014/main" id="{DAE5C3F6-EB04-496A-BBCE-2235A22FD073}"/>
              </a:ext>
            </a:extLst>
          </p:cNvPr>
          <p:cNvGrpSpPr/>
          <p:nvPr/>
        </p:nvGrpSpPr>
        <p:grpSpPr>
          <a:xfrm>
            <a:off x="4727182" y="5136271"/>
            <a:ext cx="154511" cy="158207"/>
            <a:chOff x="11418888" y="2954338"/>
            <a:chExt cx="331787" cy="339724"/>
          </a:xfrm>
          <a:solidFill>
            <a:schemeClr val="bg1"/>
          </a:solidFill>
        </p:grpSpPr>
        <p:sp>
          <p:nvSpPr>
            <p:cNvPr id="65" name="Freeform 31">
              <a:extLst>
                <a:ext uri="{FF2B5EF4-FFF2-40B4-BE49-F238E27FC236}">
                  <a16:creationId xmlns:a16="http://schemas.microsoft.com/office/drawing/2014/main" id="{B10A3643-566F-4786-AD3F-0845DD2E4B71}"/>
                </a:ext>
              </a:extLst>
            </p:cNvPr>
            <p:cNvSpPr>
              <a:spLocks noEditPoints="1"/>
            </p:cNvSpPr>
            <p:nvPr/>
          </p:nvSpPr>
          <p:spPr bwMode="auto">
            <a:xfrm>
              <a:off x="11547475" y="2954338"/>
              <a:ext cx="203200" cy="200025"/>
            </a:xfrm>
            <a:custGeom>
              <a:avLst/>
              <a:gdLst>
                <a:gd name="T0" fmla="*/ 55 w 58"/>
                <a:gd name="T1" fmla="*/ 2 h 57"/>
                <a:gd name="T2" fmla="*/ 46 w 58"/>
                <a:gd name="T3" fmla="*/ 3 h 57"/>
                <a:gd name="T4" fmla="*/ 41 w 58"/>
                <a:gd name="T5" fmla="*/ 10 h 57"/>
                <a:gd name="T6" fmla="*/ 26 w 58"/>
                <a:gd name="T7" fmla="*/ 5 h 57"/>
                <a:gd name="T8" fmla="*/ 7 w 58"/>
                <a:gd name="T9" fmla="*/ 14 h 57"/>
                <a:gd name="T10" fmla="*/ 7 w 58"/>
                <a:gd name="T11" fmla="*/ 17 h 57"/>
                <a:gd name="T12" fmla="*/ 0 w 58"/>
                <a:gd name="T13" fmla="*/ 32 h 57"/>
                <a:gd name="T14" fmla="*/ 0 w 58"/>
                <a:gd name="T15" fmla="*/ 33 h 57"/>
                <a:gd name="T16" fmla="*/ 9 w 58"/>
                <a:gd name="T17" fmla="*/ 33 h 57"/>
                <a:gd name="T18" fmla="*/ 15 w 58"/>
                <a:gd name="T19" fmla="*/ 39 h 57"/>
                <a:gd name="T20" fmla="*/ 13 w 58"/>
                <a:gd name="T21" fmla="*/ 53 h 57"/>
                <a:gd name="T22" fmla="*/ 26 w 58"/>
                <a:gd name="T23" fmla="*/ 57 h 57"/>
                <a:gd name="T24" fmla="*/ 52 w 58"/>
                <a:gd name="T25" fmla="*/ 31 h 57"/>
                <a:gd name="T26" fmla="*/ 49 w 58"/>
                <a:gd name="T27" fmla="*/ 19 h 57"/>
                <a:gd name="T28" fmla="*/ 56 w 58"/>
                <a:gd name="T29" fmla="*/ 11 h 57"/>
                <a:gd name="T30" fmla="*/ 55 w 58"/>
                <a:gd name="T31" fmla="*/ 2 h 57"/>
                <a:gd name="T32" fmla="*/ 53 w 58"/>
                <a:gd name="T33" fmla="*/ 8 h 57"/>
                <a:gd name="T34" fmla="*/ 28 w 58"/>
                <a:gd name="T35" fmla="*/ 41 h 57"/>
                <a:gd name="T36" fmla="*/ 27 w 58"/>
                <a:gd name="T37" fmla="*/ 42 h 57"/>
                <a:gd name="T38" fmla="*/ 26 w 58"/>
                <a:gd name="T39" fmla="*/ 42 h 57"/>
                <a:gd name="T40" fmla="*/ 25 w 58"/>
                <a:gd name="T41" fmla="*/ 41 h 57"/>
                <a:gd name="T42" fmla="*/ 14 w 58"/>
                <a:gd name="T43" fmla="*/ 30 h 57"/>
                <a:gd name="T44" fmla="*/ 14 w 58"/>
                <a:gd name="T45" fmla="*/ 28 h 57"/>
                <a:gd name="T46" fmla="*/ 17 w 58"/>
                <a:gd name="T47" fmla="*/ 28 h 57"/>
                <a:gd name="T48" fmla="*/ 26 w 58"/>
                <a:gd name="T49" fmla="*/ 37 h 57"/>
                <a:gd name="T50" fmla="*/ 49 w 58"/>
                <a:gd name="T51" fmla="*/ 6 h 57"/>
                <a:gd name="T52" fmla="*/ 52 w 58"/>
                <a:gd name="T53" fmla="*/ 5 h 57"/>
                <a:gd name="T54" fmla="*/ 53 w 58"/>
                <a:gd name="T55"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 h="57">
                  <a:moveTo>
                    <a:pt x="55" y="2"/>
                  </a:moveTo>
                  <a:cubicBezTo>
                    <a:pt x="52" y="0"/>
                    <a:pt x="48" y="1"/>
                    <a:pt x="46" y="3"/>
                  </a:cubicBezTo>
                  <a:cubicBezTo>
                    <a:pt x="41" y="10"/>
                    <a:pt x="41" y="10"/>
                    <a:pt x="41" y="10"/>
                  </a:cubicBezTo>
                  <a:cubicBezTo>
                    <a:pt x="37" y="7"/>
                    <a:pt x="32" y="5"/>
                    <a:pt x="26" y="5"/>
                  </a:cubicBezTo>
                  <a:cubicBezTo>
                    <a:pt x="18" y="5"/>
                    <a:pt x="11" y="8"/>
                    <a:pt x="7" y="14"/>
                  </a:cubicBezTo>
                  <a:cubicBezTo>
                    <a:pt x="7" y="15"/>
                    <a:pt x="7" y="16"/>
                    <a:pt x="7" y="17"/>
                  </a:cubicBezTo>
                  <a:cubicBezTo>
                    <a:pt x="7" y="23"/>
                    <a:pt x="4" y="28"/>
                    <a:pt x="0" y="32"/>
                  </a:cubicBezTo>
                  <a:cubicBezTo>
                    <a:pt x="0" y="32"/>
                    <a:pt x="0" y="33"/>
                    <a:pt x="0" y="33"/>
                  </a:cubicBezTo>
                  <a:cubicBezTo>
                    <a:pt x="9" y="33"/>
                    <a:pt x="9" y="33"/>
                    <a:pt x="9" y="33"/>
                  </a:cubicBezTo>
                  <a:cubicBezTo>
                    <a:pt x="12" y="33"/>
                    <a:pt x="15" y="36"/>
                    <a:pt x="15" y="39"/>
                  </a:cubicBezTo>
                  <a:cubicBezTo>
                    <a:pt x="15" y="44"/>
                    <a:pt x="14" y="49"/>
                    <a:pt x="13" y="53"/>
                  </a:cubicBezTo>
                  <a:cubicBezTo>
                    <a:pt x="17" y="56"/>
                    <a:pt x="21" y="57"/>
                    <a:pt x="26" y="57"/>
                  </a:cubicBezTo>
                  <a:cubicBezTo>
                    <a:pt x="40" y="57"/>
                    <a:pt x="52" y="45"/>
                    <a:pt x="52" y="31"/>
                  </a:cubicBezTo>
                  <a:cubicBezTo>
                    <a:pt x="52" y="27"/>
                    <a:pt x="51" y="23"/>
                    <a:pt x="49" y="19"/>
                  </a:cubicBezTo>
                  <a:cubicBezTo>
                    <a:pt x="56" y="11"/>
                    <a:pt x="56" y="11"/>
                    <a:pt x="56" y="11"/>
                  </a:cubicBezTo>
                  <a:cubicBezTo>
                    <a:pt x="58" y="8"/>
                    <a:pt x="57" y="4"/>
                    <a:pt x="55" y="2"/>
                  </a:cubicBezTo>
                  <a:close/>
                  <a:moveTo>
                    <a:pt x="53" y="8"/>
                  </a:moveTo>
                  <a:cubicBezTo>
                    <a:pt x="28" y="41"/>
                    <a:pt x="28" y="41"/>
                    <a:pt x="28" y="41"/>
                  </a:cubicBezTo>
                  <a:cubicBezTo>
                    <a:pt x="28" y="41"/>
                    <a:pt x="27" y="42"/>
                    <a:pt x="27" y="42"/>
                  </a:cubicBezTo>
                  <a:cubicBezTo>
                    <a:pt x="27" y="42"/>
                    <a:pt x="26" y="42"/>
                    <a:pt x="26" y="42"/>
                  </a:cubicBezTo>
                  <a:cubicBezTo>
                    <a:pt x="26" y="42"/>
                    <a:pt x="25" y="41"/>
                    <a:pt x="25" y="41"/>
                  </a:cubicBezTo>
                  <a:cubicBezTo>
                    <a:pt x="14" y="30"/>
                    <a:pt x="14" y="30"/>
                    <a:pt x="14" y="30"/>
                  </a:cubicBezTo>
                  <a:cubicBezTo>
                    <a:pt x="14" y="30"/>
                    <a:pt x="14" y="28"/>
                    <a:pt x="14" y="28"/>
                  </a:cubicBezTo>
                  <a:cubicBezTo>
                    <a:pt x="15" y="27"/>
                    <a:pt x="16" y="27"/>
                    <a:pt x="17" y="28"/>
                  </a:cubicBezTo>
                  <a:cubicBezTo>
                    <a:pt x="26" y="37"/>
                    <a:pt x="26" y="37"/>
                    <a:pt x="26" y="37"/>
                  </a:cubicBezTo>
                  <a:cubicBezTo>
                    <a:pt x="49" y="6"/>
                    <a:pt x="49" y="6"/>
                    <a:pt x="49" y="6"/>
                  </a:cubicBezTo>
                  <a:cubicBezTo>
                    <a:pt x="50" y="5"/>
                    <a:pt x="51" y="5"/>
                    <a:pt x="52" y="5"/>
                  </a:cubicBezTo>
                  <a:cubicBezTo>
                    <a:pt x="53" y="6"/>
                    <a:pt x="53" y="7"/>
                    <a:pt x="5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66" name="Oval 32">
              <a:extLst>
                <a:ext uri="{FF2B5EF4-FFF2-40B4-BE49-F238E27FC236}">
                  <a16:creationId xmlns:a16="http://schemas.microsoft.com/office/drawing/2014/main" id="{08376817-8688-406A-8D8B-FBED92A8E9A0}"/>
                </a:ext>
              </a:extLst>
            </p:cNvPr>
            <p:cNvSpPr>
              <a:spLocks noChangeArrowheads="1"/>
            </p:cNvSpPr>
            <p:nvPr/>
          </p:nvSpPr>
          <p:spPr bwMode="auto">
            <a:xfrm>
              <a:off x="11447463" y="2957513"/>
              <a:ext cx="111125" cy="1127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67" name="Freeform 33">
              <a:extLst>
                <a:ext uri="{FF2B5EF4-FFF2-40B4-BE49-F238E27FC236}">
                  <a16:creationId xmlns:a16="http://schemas.microsoft.com/office/drawing/2014/main" id="{62EA69F6-ED0B-4771-B5EF-82A7193CE6BD}"/>
                </a:ext>
              </a:extLst>
            </p:cNvPr>
            <p:cNvSpPr>
              <a:spLocks/>
            </p:cNvSpPr>
            <p:nvPr/>
          </p:nvSpPr>
          <p:spPr bwMode="auto">
            <a:xfrm>
              <a:off x="11418888" y="3082925"/>
              <a:ext cx="168275" cy="211137"/>
            </a:xfrm>
            <a:custGeom>
              <a:avLst/>
              <a:gdLst>
                <a:gd name="T0" fmla="*/ 46 w 48"/>
                <a:gd name="T1" fmla="*/ 0 h 60"/>
                <a:gd name="T2" fmla="*/ 28 w 48"/>
                <a:gd name="T3" fmla="*/ 0 h 60"/>
                <a:gd name="T4" fmla="*/ 30 w 48"/>
                <a:gd name="T5" fmla="*/ 27 h 60"/>
                <a:gd name="T6" fmla="*/ 24 w 48"/>
                <a:gd name="T7" fmla="*/ 33 h 60"/>
                <a:gd name="T8" fmla="*/ 18 w 48"/>
                <a:gd name="T9" fmla="*/ 27 h 60"/>
                <a:gd name="T10" fmla="*/ 20 w 48"/>
                <a:gd name="T11" fmla="*/ 0 h 60"/>
                <a:gd name="T12" fmla="*/ 2 w 48"/>
                <a:gd name="T13" fmla="*/ 0 h 60"/>
                <a:gd name="T14" fmla="*/ 0 w 48"/>
                <a:gd name="T15" fmla="*/ 2 h 60"/>
                <a:gd name="T16" fmla="*/ 14 w 48"/>
                <a:gd name="T17" fmla="*/ 33 h 60"/>
                <a:gd name="T18" fmla="*/ 14 w 48"/>
                <a:gd name="T19" fmla="*/ 58 h 60"/>
                <a:gd name="T20" fmla="*/ 16 w 48"/>
                <a:gd name="T21" fmla="*/ 60 h 60"/>
                <a:gd name="T22" fmla="*/ 32 w 48"/>
                <a:gd name="T23" fmla="*/ 60 h 60"/>
                <a:gd name="T24" fmla="*/ 34 w 48"/>
                <a:gd name="T25" fmla="*/ 58 h 60"/>
                <a:gd name="T26" fmla="*/ 34 w 48"/>
                <a:gd name="T27" fmla="*/ 33 h 60"/>
                <a:gd name="T28" fmla="*/ 48 w 48"/>
                <a:gd name="T29" fmla="*/ 2 h 60"/>
                <a:gd name="T30" fmla="*/ 46 w 48"/>
                <a:gd name="T3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0">
                  <a:moveTo>
                    <a:pt x="46" y="0"/>
                  </a:moveTo>
                  <a:cubicBezTo>
                    <a:pt x="28" y="0"/>
                    <a:pt x="28" y="0"/>
                    <a:pt x="28" y="0"/>
                  </a:cubicBezTo>
                  <a:cubicBezTo>
                    <a:pt x="30" y="27"/>
                    <a:pt x="30" y="27"/>
                    <a:pt x="30" y="27"/>
                  </a:cubicBezTo>
                  <a:cubicBezTo>
                    <a:pt x="24" y="33"/>
                    <a:pt x="24" y="33"/>
                    <a:pt x="24" y="33"/>
                  </a:cubicBezTo>
                  <a:cubicBezTo>
                    <a:pt x="18" y="27"/>
                    <a:pt x="18" y="27"/>
                    <a:pt x="18" y="27"/>
                  </a:cubicBezTo>
                  <a:cubicBezTo>
                    <a:pt x="20" y="0"/>
                    <a:pt x="20" y="0"/>
                    <a:pt x="20" y="0"/>
                  </a:cubicBezTo>
                  <a:cubicBezTo>
                    <a:pt x="2" y="0"/>
                    <a:pt x="2" y="0"/>
                    <a:pt x="2" y="0"/>
                  </a:cubicBezTo>
                  <a:cubicBezTo>
                    <a:pt x="1" y="0"/>
                    <a:pt x="0" y="1"/>
                    <a:pt x="0" y="2"/>
                  </a:cubicBezTo>
                  <a:cubicBezTo>
                    <a:pt x="0" y="16"/>
                    <a:pt x="5" y="27"/>
                    <a:pt x="14" y="33"/>
                  </a:cubicBezTo>
                  <a:cubicBezTo>
                    <a:pt x="14" y="58"/>
                    <a:pt x="14" y="58"/>
                    <a:pt x="14" y="58"/>
                  </a:cubicBezTo>
                  <a:cubicBezTo>
                    <a:pt x="14" y="59"/>
                    <a:pt x="15" y="60"/>
                    <a:pt x="16" y="60"/>
                  </a:cubicBezTo>
                  <a:cubicBezTo>
                    <a:pt x="32" y="60"/>
                    <a:pt x="32" y="60"/>
                    <a:pt x="32" y="60"/>
                  </a:cubicBezTo>
                  <a:cubicBezTo>
                    <a:pt x="33" y="60"/>
                    <a:pt x="34" y="59"/>
                    <a:pt x="34" y="58"/>
                  </a:cubicBezTo>
                  <a:cubicBezTo>
                    <a:pt x="34" y="33"/>
                    <a:pt x="34" y="33"/>
                    <a:pt x="34" y="33"/>
                  </a:cubicBezTo>
                  <a:cubicBezTo>
                    <a:pt x="43" y="27"/>
                    <a:pt x="48" y="16"/>
                    <a:pt x="48" y="2"/>
                  </a:cubicBezTo>
                  <a:cubicBezTo>
                    <a:pt x="48" y="1"/>
                    <a:pt x="47"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82" name="Group 81">
            <a:extLst>
              <a:ext uri="{FF2B5EF4-FFF2-40B4-BE49-F238E27FC236}">
                <a16:creationId xmlns:a16="http://schemas.microsoft.com/office/drawing/2014/main" id="{C6D1755D-3351-4AFD-97ED-E4B10A39B47C}"/>
              </a:ext>
            </a:extLst>
          </p:cNvPr>
          <p:cNvGrpSpPr/>
          <p:nvPr/>
        </p:nvGrpSpPr>
        <p:grpSpPr>
          <a:xfrm>
            <a:off x="4728292" y="2693909"/>
            <a:ext cx="152292" cy="156728"/>
            <a:chOff x="12757150" y="2957513"/>
            <a:chExt cx="327025" cy="336549"/>
          </a:xfrm>
          <a:solidFill>
            <a:schemeClr val="bg1"/>
          </a:solidFill>
        </p:grpSpPr>
        <p:sp>
          <p:nvSpPr>
            <p:cNvPr id="68" name="Freeform 34">
              <a:extLst>
                <a:ext uri="{FF2B5EF4-FFF2-40B4-BE49-F238E27FC236}">
                  <a16:creationId xmlns:a16="http://schemas.microsoft.com/office/drawing/2014/main" id="{96C41C23-4BEF-4C31-9CB4-87D4BCFEABEF}"/>
                </a:ext>
              </a:extLst>
            </p:cNvPr>
            <p:cNvSpPr>
              <a:spLocks/>
            </p:cNvSpPr>
            <p:nvPr/>
          </p:nvSpPr>
          <p:spPr bwMode="auto">
            <a:xfrm>
              <a:off x="12938125" y="2971800"/>
              <a:ext cx="146050" cy="307975"/>
            </a:xfrm>
            <a:custGeom>
              <a:avLst/>
              <a:gdLst>
                <a:gd name="T0" fmla="*/ 24 w 42"/>
                <a:gd name="T1" fmla="*/ 20 h 88"/>
                <a:gd name="T2" fmla="*/ 40 w 42"/>
                <a:gd name="T3" fmla="*/ 20 h 88"/>
                <a:gd name="T4" fmla="*/ 42 w 42"/>
                <a:gd name="T5" fmla="*/ 18 h 88"/>
                <a:gd name="T6" fmla="*/ 42 w 42"/>
                <a:gd name="T7" fmla="*/ 2 h 88"/>
                <a:gd name="T8" fmla="*/ 40 w 42"/>
                <a:gd name="T9" fmla="*/ 0 h 88"/>
                <a:gd name="T10" fmla="*/ 24 w 42"/>
                <a:gd name="T11" fmla="*/ 0 h 88"/>
                <a:gd name="T12" fmla="*/ 22 w 42"/>
                <a:gd name="T13" fmla="*/ 2 h 88"/>
                <a:gd name="T14" fmla="*/ 22 w 42"/>
                <a:gd name="T15" fmla="*/ 8 h 88"/>
                <a:gd name="T16" fmla="*/ 12 w 42"/>
                <a:gd name="T17" fmla="*/ 8 h 88"/>
                <a:gd name="T18" fmla="*/ 10 w 42"/>
                <a:gd name="T19" fmla="*/ 10 h 88"/>
                <a:gd name="T20" fmla="*/ 10 w 42"/>
                <a:gd name="T21" fmla="*/ 44 h 88"/>
                <a:gd name="T22" fmla="*/ 2 w 42"/>
                <a:gd name="T23" fmla="*/ 44 h 88"/>
                <a:gd name="T24" fmla="*/ 0 w 42"/>
                <a:gd name="T25" fmla="*/ 46 h 88"/>
                <a:gd name="T26" fmla="*/ 2 w 42"/>
                <a:gd name="T27" fmla="*/ 48 h 88"/>
                <a:gd name="T28" fmla="*/ 10 w 42"/>
                <a:gd name="T29" fmla="*/ 48 h 88"/>
                <a:gd name="T30" fmla="*/ 10 w 42"/>
                <a:gd name="T31" fmla="*/ 78 h 88"/>
                <a:gd name="T32" fmla="*/ 12 w 42"/>
                <a:gd name="T33" fmla="*/ 80 h 88"/>
                <a:gd name="T34" fmla="*/ 22 w 42"/>
                <a:gd name="T35" fmla="*/ 80 h 88"/>
                <a:gd name="T36" fmla="*/ 22 w 42"/>
                <a:gd name="T37" fmla="*/ 86 h 88"/>
                <a:gd name="T38" fmla="*/ 24 w 42"/>
                <a:gd name="T39" fmla="*/ 88 h 88"/>
                <a:gd name="T40" fmla="*/ 40 w 42"/>
                <a:gd name="T41" fmla="*/ 88 h 88"/>
                <a:gd name="T42" fmla="*/ 42 w 42"/>
                <a:gd name="T43" fmla="*/ 86 h 88"/>
                <a:gd name="T44" fmla="*/ 42 w 42"/>
                <a:gd name="T45" fmla="*/ 70 h 88"/>
                <a:gd name="T46" fmla="*/ 40 w 42"/>
                <a:gd name="T47" fmla="*/ 68 h 88"/>
                <a:gd name="T48" fmla="*/ 24 w 42"/>
                <a:gd name="T49" fmla="*/ 68 h 88"/>
                <a:gd name="T50" fmla="*/ 22 w 42"/>
                <a:gd name="T51" fmla="*/ 70 h 88"/>
                <a:gd name="T52" fmla="*/ 22 w 42"/>
                <a:gd name="T53" fmla="*/ 76 h 88"/>
                <a:gd name="T54" fmla="*/ 14 w 42"/>
                <a:gd name="T55" fmla="*/ 76 h 88"/>
                <a:gd name="T56" fmla="*/ 14 w 42"/>
                <a:gd name="T57" fmla="*/ 48 h 88"/>
                <a:gd name="T58" fmla="*/ 22 w 42"/>
                <a:gd name="T59" fmla="*/ 48 h 88"/>
                <a:gd name="T60" fmla="*/ 22 w 42"/>
                <a:gd name="T61" fmla="*/ 54 h 88"/>
                <a:gd name="T62" fmla="*/ 24 w 42"/>
                <a:gd name="T63" fmla="*/ 56 h 88"/>
                <a:gd name="T64" fmla="*/ 40 w 42"/>
                <a:gd name="T65" fmla="*/ 56 h 88"/>
                <a:gd name="T66" fmla="*/ 42 w 42"/>
                <a:gd name="T67" fmla="*/ 54 h 88"/>
                <a:gd name="T68" fmla="*/ 42 w 42"/>
                <a:gd name="T69" fmla="*/ 38 h 88"/>
                <a:gd name="T70" fmla="*/ 40 w 42"/>
                <a:gd name="T71" fmla="*/ 36 h 88"/>
                <a:gd name="T72" fmla="*/ 24 w 42"/>
                <a:gd name="T73" fmla="*/ 36 h 88"/>
                <a:gd name="T74" fmla="*/ 22 w 42"/>
                <a:gd name="T75" fmla="*/ 38 h 88"/>
                <a:gd name="T76" fmla="*/ 22 w 42"/>
                <a:gd name="T77" fmla="*/ 44 h 88"/>
                <a:gd name="T78" fmla="*/ 14 w 42"/>
                <a:gd name="T79" fmla="*/ 44 h 88"/>
                <a:gd name="T80" fmla="*/ 14 w 42"/>
                <a:gd name="T81" fmla="*/ 12 h 88"/>
                <a:gd name="T82" fmla="*/ 22 w 42"/>
                <a:gd name="T83" fmla="*/ 12 h 88"/>
                <a:gd name="T84" fmla="*/ 22 w 42"/>
                <a:gd name="T85" fmla="*/ 18 h 88"/>
                <a:gd name="T86" fmla="*/ 24 w 42"/>
                <a:gd name="T87" fmla="*/ 2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88">
                  <a:moveTo>
                    <a:pt x="24" y="20"/>
                  </a:moveTo>
                  <a:cubicBezTo>
                    <a:pt x="40" y="20"/>
                    <a:pt x="40" y="20"/>
                    <a:pt x="40" y="20"/>
                  </a:cubicBezTo>
                  <a:cubicBezTo>
                    <a:pt x="41" y="20"/>
                    <a:pt x="42" y="19"/>
                    <a:pt x="42" y="18"/>
                  </a:cubicBezTo>
                  <a:cubicBezTo>
                    <a:pt x="42" y="2"/>
                    <a:pt x="42" y="2"/>
                    <a:pt x="42" y="2"/>
                  </a:cubicBezTo>
                  <a:cubicBezTo>
                    <a:pt x="42" y="1"/>
                    <a:pt x="41" y="0"/>
                    <a:pt x="40" y="0"/>
                  </a:cubicBezTo>
                  <a:cubicBezTo>
                    <a:pt x="24" y="0"/>
                    <a:pt x="24" y="0"/>
                    <a:pt x="24" y="0"/>
                  </a:cubicBezTo>
                  <a:cubicBezTo>
                    <a:pt x="23" y="0"/>
                    <a:pt x="22" y="1"/>
                    <a:pt x="22" y="2"/>
                  </a:cubicBezTo>
                  <a:cubicBezTo>
                    <a:pt x="22" y="8"/>
                    <a:pt x="22" y="8"/>
                    <a:pt x="22" y="8"/>
                  </a:cubicBezTo>
                  <a:cubicBezTo>
                    <a:pt x="12" y="8"/>
                    <a:pt x="12" y="8"/>
                    <a:pt x="12" y="8"/>
                  </a:cubicBezTo>
                  <a:cubicBezTo>
                    <a:pt x="11" y="8"/>
                    <a:pt x="10" y="9"/>
                    <a:pt x="10" y="10"/>
                  </a:cubicBezTo>
                  <a:cubicBezTo>
                    <a:pt x="10" y="44"/>
                    <a:pt x="10" y="44"/>
                    <a:pt x="10" y="44"/>
                  </a:cubicBezTo>
                  <a:cubicBezTo>
                    <a:pt x="2" y="44"/>
                    <a:pt x="2" y="44"/>
                    <a:pt x="2" y="44"/>
                  </a:cubicBezTo>
                  <a:cubicBezTo>
                    <a:pt x="1" y="44"/>
                    <a:pt x="0" y="45"/>
                    <a:pt x="0" y="46"/>
                  </a:cubicBezTo>
                  <a:cubicBezTo>
                    <a:pt x="0" y="47"/>
                    <a:pt x="1" y="48"/>
                    <a:pt x="2" y="48"/>
                  </a:cubicBezTo>
                  <a:cubicBezTo>
                    <a:pt x="10" y="48"/>
                    <a:pt x="10" y="48"/>
                    <a:pt x="10" y="48"/>
                  </a:cubicBezTo>
                  <a:cubicBezTo>
                    <a:pt x="10" y="78"/>
                    <a:pt x="10" y="78"/>
                    <a:pt x="10" y="78"/>
                  </a:cubicBezTo>
                  <a:cubicBezTo>
                    <a:pt x="10" y="79"/>
                    <a:pt x="11" y="80"/>
                    <a:pt x="12" y="80"/>
                  </a:cubicBezTo>
                  <a:cubicBezTo>
                    <a:pt x="22" y="80"/>
                    <a:pt x="22" y="80"/>
                    <a:pt x="22" y="80"/>
                  </a:cubicBezTo>
                  <a:cubicBezTo>
                    <a:pt x="22" y="86"/>
                    <a:pt x="22" y="86"/>
                    <a:pt x="22" y="86"/>
                  </a:cubicBezTo>
                  <a:cubicBezTo>
                    <a:pt x="22" y="87"/>
                    <a:pt x="23" y="88"/>
                    <a:pt x="24" y="88"/>
                  </a:cubicBezTo>
                  <a:cubicBezTo>
                    <a:pt x="40" y="88"/>
                    <a:pt x="40" y="88"/>
                    <a:pt x="40" y="88"/>
                  </a:cubicBezTo>
                  <a:cubicBezTo>
                    <a:pt x="41" y="88"/>
                    <a:pt x="42" y="87"/>
                    <a:pt x="42" y="86"/>
                  </a:cubicBezTo>
                  <a:cubicBezTo>
                    <a:pt x="42" y="70"/>
                    <a:pt x="42" y="70"/>
                    <a:pt x="42" y="70"/>
                  </a:cubicBezTo>
                  <a:cubicBezTo>
                    <a:pt x="42" y="69"/>
                    <a:pt x="41" y="68"/>
                    <a:pt x="40" y="68"/>
                  </a:cubicBezTo>
                  <a:cubicBezTo>
                    <a:pt x="24" y="68"/>
                    <a:pt x="24" y="68"/>
                    <a:pt x="24" y="68"/>
                  </a:cubicBezTo>
                  <a:cubicBezTo>
                    <a:pt x="23" y="68"/>
                    <a:pt x="22" y="69"/>
                    <a:pt x="22" y="70"/>
                  </a:cubicBezTo>
                  <a:cubicBezTo>
                    <a:pt x="22" y="76"/>
                    <a:pt x="22" y="76"/>
                    <a:pt x="22" y="76"/>
                  </a:cubicBezTo>
                  <a:cubicBezTo>
                    <a:pt x="14" y="76"/>
                    <a:pt x="14" y="76"/>
                    <a:pt x="14" y="76"/>
                  </a:cubicBezTo>
                  <a:cubicBezTo>
                    <a:pt x="14" y="48"/>
                    <a:pt x="14" y="48"/>
                    <a:pt x="14" y="48"/>
                  </a:cubicBezTo>
                  <a:cubicBezTo>
                    <a:pt x="22" y="48"/>
                    <a:pt x="22" y="48"/>
                    <a:pt x="22" y="48"/>
                  </a:cubicBezTo>
                  <a:cubicBezTo>
                    <a:pt x="22" y="54"/>
                    <a:pt x="22" y="54"/>
                    <a:pt x="22" y="54"/>
                  </a:cubicBezTo>
                  <a:cubicBezTo>
                    <a:pt x="22" y="55"/>
                    <a:pt x="23" y="56"/>
                    <a:pt x="24" y="56"/>
                  </a:cubicBezTo>
                  <a:cubicBezTo>
                    <a:pt x="40" y="56"/>
                    <a:pt x="40" y="56"/>
                    <a:pt x="40" y="56"/>
                  </a:cubicBezTo>
                  <a:cubicBezTo>
                    <a:pt x="41" y="56"/>
                    <a:pt x="42" y="55"/>
                    <a:pt x="42" y="54"/>
                  </a:cubicBezTo>
                  <a:cubicBezTo>
                    <a:pt x="42" y="38"/>
                    <a:pt x="42" y="38"/>
                    <a:pt x="42" y="38"/>
                  </a:cubicBezTo>
                  <a:cubicBezTo>
                    <a:pt x="42" y="37"/>
                    <a:pt x="41" y="36"/>
                    <a:pt x="40" y="36"/>
                  </a:cubicBezTo>
                  <a:cubicBezTo>
                    <a:pt x="24" y="36"/>
                    <a:pt x="24" y="36"/>
                    <a:pt x="24" y="36"/>
                  </a:cubicBezTo>
                  <a:cubicBezTo>
                    <a:pt x="23" y="36"/>
                    <a:pt x="22" y="37"/>
                    <a:pt x="22" y="38"/>
                  </a:cubicBezTo>
                  <a:cubicBezTo>
                    <a:pt x="22" y="44"/>
                    <a:pt x="22" y="44"/>
                    <a:pt x="22" y="44"/>
                  </a:cubicBezTo>
                  <a:cubicBezTo>
                    <a:pt x="14" y="44"/>
                    <a:pt x="14" y="44"/>
                    <a:pt x="14" y="44"/>
                  </a:cubicBezTo>
                  <a:cubicBezTo>
                    <a:pt x="14" y="12"/>
                    <a:pt x="14" y="12"/>
                    <a:pt x="14" y="12"/>
                  </a:cubicBezTo>
                  <a:cubicBezTo>
                    <a:pt x="22" y="12"/>
                    <a:pt x="22" y="12"/>
                    <a:pt x="22" y="12"/>
                  </a:cubicBezTo>
                  <a:cubicBezTo>
                    <a:pt x="22" y="18"/>
                    <a:pt x="22" y="18"/>
                    <a:pt x="22" y="18"/>
                  </a:cubicBezTo>
                  <a:cubicBezTo>
                    <a:pt x="22" y="19"/>
                    <a:pt x="23" y="20"/>
                    <a:pt x="2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69" name="Oval 35">
              <a:extLst>
                <a:ext uri="{FF2B5EF4-FFF2-40B4-BE49-F238E27FC236}">
                  <a16:creationId xmlns:a16="http://schemas.microsoft.com/office/drawing/2014/main" id="{C86A685B-CC5E-4699-A6A1-9AB3D9DDB436}"/>
                </a:ext>
              </a:extLst>
            </p:cNvPr>
            <p:cNvSpPr>
              <a:spLocks noChangeArrowheads="1"/>
            </p:cNvSpPr>
            <p:nvPr/>
          </p:nvSpPr>
          <p:spPr bwMode="auto">
            <a:xfrm>
              <a:off x="12784138" y="2957513"/>
              <a:ext cx="112713" cy="1127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0" name="Freeform 36">
              <a:extLst>
                <a:ext uri="{FF2B5EF4-FFF2-40B4-BE49-F238E27FC236}">
                  <a16:creationId xmlns:a16="http://schemas.microsoft.com/office/drawing/2014/main" id="{E8F124BC-7749-49F8-861A-0489D749EC69}"/>
                </a:ext>
              </a:extLst>
            </p:cNvPr>
            <p:cNvSpPr>
              <a:spLocks/>
            </p:cNvSpPr>
            <p:nvPr/>
          </p:nvSpPr>
          <p:spPr bwMode="auto">
            <a:xfrm>
              <a:off x="12757150" y="3082925"/>
              <a:ext cx="166688" cy="211137"/>
            </a:xfrm>
            <a:custGeom>
              <a:avLst/>
              <a:gdLst>
                <a:gd name="T0" fmla="*/ 46 w 48"/>
                <a:gd name="T1" fmla="*/ 0 h 60"/>
                <a:gd name="T2" fmla="*/ 28 w 48"/>
                <a:gd name="T3" fmla="*/ 0 h 60"/>
                <a:gd name="T4" fmla="*/ 30 w 48"/>
                <a:gd name="T5" fmla="*/ 27 h 60"/>
                <a:gd name="T6" fmla="*/ 24 w 48"/>
                <a:gd name="T7" fmla="*/ 33 h 60"/>
                <a:gd name="T8" fmla="*/ 18 w 48"/>
                <a:gd name="T9" fmla="*/ 27 h 60"/>
                <a:gd name="T10" fmla="*/ 20 w 48"/>
                <a:gd name="T11" fmla="*/ 0 h 60"/>
                <a:gd name="T12" fmla="*/ 2 w 48"/>
                <a:gd name="T13" fmla="*/ 0 h 60"/>
                <a:gd name="T14" fmla="*/ 0 w 48"/>
                <a:gd name="T15" fmla="*/ 2 h 60"/>
                <a:gd name="T16" fmla="*/ 14 w 48"/>
                <a:gd name="T17" fmla="*/ 33 h 60"/>
                <a:gd name="T18" fmla="*/ 14 w 48"/>
                <a:gd name="T19" fmla="*/ 58 h 60"/>
                <a:gd name="T20" fmla="*/ 16 w 48"/>
                <a:gd name="T21" fmla="*/ 60 h 60"/>
                <a:gd name="T22" fmla="*/ 32 w 48"/>
                <a:gd name="T23" fmla="*/ 60 h 60"/>
                <a:gd name="T24" fmla="*/ 34 w 48"/>
                <a:gd name="T25" fmla="*/ 58 h 60"/>
                <a:gd name="T26" fmla="*/ 34 w 48"/>
                <a:gd name="T27" fmla="*/ 33 h 60"/>
                <a:gd name="T28" fmla="*/ 48 w 48"/>
                <a:gd name="T29" fmla="*/ 2 h 60"/>
                <a:gd name="T30" fmla="*/ 46 w 48"/>
                <a:gd name="T3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0">
                  <a:moveTo>
                    <a:pt x="46" y="0"/>
                  </a:moveTo>
                  <a:cubicBezTo>
                    <a:pt x="28" y="0"/>
                    <a:pt x="28" y="0"/>
                    <a:pt x="28" y="0"/>
                  </a:cubicBezTo>
                  <a:cubicBezTo>
                    <a:pt x="30" y="27"/>
                    <a:pt x="30" y="27"/>
                    <a:pt x="30" y="27"/>
                  </a:cubicBezTo>
                  <a:cubicBezTo>
                    <a:pt x="24" y="33"/>
                    <a:pt x="24" y="33"/>
                    <a:pt x="24" y="33"/>
                  </a:cubicBezTo>
                  <a:cubicBezTo>
                    <a:pt x="18" y="27"/>
                    <a:pt x="18" y="27"/>
                    <a:pt x="18" y="27"/>
                  </a:cubicBezTo>
                  <a:cubicBezTo>
                    <a:pt x="20" y="0"/>
                    <a:pt x="20" y="0"/>
                    <a:pt x="20" y="0"/>
                  </a:cubicBezTo>
                  <a:cubicBezTo>
                    <a:pt x="2" y="0"/>
                    <a:pt x="2" y="0"/>
                    <a:pt x="2" y="0"/>
                  </a:cubicBezTo>
                  <a:cubicBezTo>
                    <a:pt x="1" y="0"/>
                    <a:pt x="0" y="1"/>
                    <a:pt x="0" y="2"/>
                  </a:cubicBezTo>
                  <a:cubicBezTo>
                    <a:pt x="0" y="16"/>
                    <a:pt x="5" y="27"/>
                    <a:pt x="14" y="33"/>
                  </a:cubicBezTo>
                  <a:cubicBezTo>
                    <a:pt x="14" y="58"/>
                    <a:pt x="14" y="58"/>
                    <a:pt x="14" y="58"/>
                  </a:cubicBezTo>
                  <a:cubicBezTo>
                    <a:pt x="14" y="59"/>
                    <a:pt x="15" y="60"/>
                    <a:pt x="16" y="60"/>
                  </a:cubicBezTo>
                  <a:cubicBezTo>
                    <a:pt x="32" y="60"/>
                    <a:pt x="32" y="60"/>
                    <a:pt x="32" y="60"/>
                  </a:cubicBezTo>
                  <a:cubicBezTo>
                    <a:pt x="33" y="60"/>
                    <a:pt x="34" y="59"/>
                    <a:pt x="34" y="58"/>
                  </a:cubicBezTo>
                  <a:cubicBezTo>
                    <a:pt x="34" y="33"/>
                    <a:pt x="34" y="33"/>
                    <a:pt x="34" y="33"/>
                  </a:cubicBezTo>
                  <a:cubicBezTo>
                    <a:pt x="43" y="27"/>
                    <a:pt x="48" y="16"/>
                    <a:pt x="48" y="2"/>
                  </a:cubicBezTo>
                  <a:cubicBezTo>
                    <a:pt x="48" y="1"/>
                    <a:pt x="47"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85" name="Group 84">
            <a:extLst>
              <a:ext uri="{FF2B5EF4-FFF2-40B4-BE49-F238E27FC236}">
                <a16:creationId xmlns:a16="http://schemas.microsoft.com/office/drawing/2014/main" id="{41DD609C-6DB1-4E8A-A91D-C848B5DACF7A}"/>
              </a:ext>
            </a:extLst>
          </p:cNvPr>
          <p:cNvGrpSpPr/>
          <p:nvPr/>
        </p:nvGrpSpPr>
        <p:grpSpPr>
          <a:xfrm>
            <a:off x="4728292" y="4360639"/>
            <a:ext cx="152292" cy="156728"/>
            <a:chOff x="10750550" y="2957513"/>
            <a:chExt cx="327025" cy="336549"/>
          </a:xfrm>
          <a:solidFill>
            <a:schemeClr val="bg1"/>
          </a:solidFill>
        </p:grpSpPr>
        <p:sp>
          <p:nvSpPr>
            <p:cNvPr id="71" name="Freeform 37">
              <a:extLst>
                <a:ext uri="{FF2B5EF4-FFF2-40B4-BE49-F238E27FC236}">
                  <a16:creationId xmlns:a16="http://schemas.microsoft.com/office/drawing/2014/main" id="{610057E7-9159-4FE4-B0CE-29BEA8B7E6B9}"/>
                </a:ext>
              </a:extLst>
            </p:cNvPr>
            <p:cNvSpPr>
              <a:spLocks noEditPoints="1"/>
            </p:cNvSpPr>
            <p:nvPr/>
          </p:nvSpPr>
          <p:spPr bwMode="auto">
            <a:xfrm>
              <a:off x="11007725" y="3082925"/>
              <a:ext cx="69850" cy="71437"/>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2" name="Oval 38">
              <a:extLst>
                <a:ext uri="{FF2B5EF4-FFF2-40B4-BE49-F238E27FC236}">
                  <a16:creationId xmlns:a16="http://schemas.microsoft.com/office/drawing/2014/main" id="{5DACD769-AB19-4E96-9E80-0324D02ABA09}"/>
                </a:ext>
              </a:extLst>
            </p:cNvPr>
            <p:cNvSpPr>
              <a:spLocks noChangeArrowheads="1"/>
            </p:cNvSpPr>
            <p:nvPr/>
          </p:nvSpPr>
          <p:spPr bwMode="auto">
            <a:xfrm>
              <a:off x="10779125" y="2957513"/>
              <a:ext cx="111125" cy="1127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3" name="Freeform 39">
              <a:extLst>
                <a:ext uri="{FF2B5EF4-FFF2-40B4-BE49-F238E27FC236}">
                  <a16:creationId xmlns:a16="http://schemas.microsoft.com/office/drawing/2014/main" id="{434C601E-0074-4BE9-B8F9-E2C20303D3CD}"/>
                </a:ext>
              </a:extLst>
            </p:cNvPr>
            <p:cNvSpPr>
              <a:spLocks/>
            </p:cNvSpPr>
            <p:nvPr/>
          </p:nvSpPr>
          <p:spPr bwMode="auto">
            <a:xfrm>
              <a:off x="10750550" y="3082925"/>
              <a:ext cx="166688" cy="211137"/>
            </a:xfrm>
            <a:custGeom>
              <a:avLst/>
              <a:gdLst>
                <a:gd name="T0" fmla="*/ 46 w 48"/>
                <a:gd name="T1" fmla="*/ 0 h 60"/>
                <a:gd name="T2" fmla="*/ 28 w 48"/>
                <a:gd name="T3" fmla="*/ 0 h 60"/>
                <a:gd name="T4" fmla="*/ 30 w 48"/>
                <a:gd name="T5" fmla="*/ 27 h 60"/>
                <a:gd name="T6" fmla="*/ 24 w 48"/>
                <a:gd name="T7" fmla="*/ 33 h 60"/>
                <a:gd name="T8" fmla="*/ 18 w 48"/>
                <a:gd name="T9" fmla="*/ 27 h 60"/>
                <a:gd name="T10" fmla="*/ 20 w 48"/>
                <a:gd name="T11" fmla="*/ 0 h 60"/>
                <a:gd name="T12" fmla="*/ 2 w 48"/>
                <a:gd name="T13" fmla="*/ 0 h 60"/>
                <a:gd name="T14" fmla="*/ 0 w 48"/>
                <a:gd name="T15" fmla="*/ 2 h 60"/>
                <a:gd name="T16" fmla="*/ 14 w 48"/>
                <a:gd name="T17" fmla="*/ 33 h 60"/>
                <a:gd name="T18" fmla="*/ 14 w 48"/>
                <a:gd name="T19" fmla="*/ 58 h 60"/>
                <a:gd name="T20" fmla="*/ 16 w 48"/>
                <a:gd name="T21" fmla="*/ 60 h 60"/>
                <a:gd name="T22" fmla="*/ 32 w 48"/>
                <a:gd name="T23" fmla="*/ 60 h 60"/>
                <a:gd name="T24" fmla="*/ 34 w 48"/>
                <a:gd name="T25" fmla="*/ 58 h 60"/>
                <a:gd name="T26" fmla="*/ 34 w 48"/>
                <a:gd name="T27" fmla="*/ 33 h 60"/>
                <a:gd name="T28" fmla="*/ 48 w 48"/>
                <a:gd name="T29" fmla="*/ 2 h 60"/>
                <a:gd name="T30" fmla="*/ 46 w 48"/>
                <a:gd name="T3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0">
                  <a:moveTo>
                    <a:pt x="46" y="0"/>
                  </a:moveTo>
                  <a:cubicBezTo>
                    <a:pt x="28" y="0"/>
                    <a:pt x="28" y="0"/>
                    <a:pt x="28" y="0"/>
                  </a:cubicBezTo>
                  <a:cubicBezTo>
                    <a:pt x="30" y="27"/>
                    <a:pt x="30" y="27"/>
                    <a:pt x="30" y="27"/>
                  </a:cubicBezTo>
                  <a:cubicBezTo>
                    <a:pt x="24" y="33"/>
                    <a:pt x="24" y="33"/>
                    <a:pt x="24" y="33"/>
                  </a:cubicBezTo>
                  <a:cubicBezTo>
                    <a:pt x="18" y="27"/>
                    <a:pt x="18" y="27"/>
                    <a:pt x="18" y="27"/>
                  </a:cubicBezTo>
                  <a:cubicBezTo>
                    <a:pt x="20" y="0"/>
                    <a:pt x="20" y="0"/>
                    <a:pt x="20" y="0"/>
                  </a:cubicBezTo>
                  <a:cubicBezTo>
                    <a:pt x="2" y="0"/>
                    <a:pt x="2" y="0"/>
                    <a:pt x="2" y="0"/>
                  </a:cubicBezTo>
                  <a:cubicBezTo>
                    <a:pt x="1" y="0"/>
                    <a:pt x="0" y="1"/>
                    <a:pt x="0" y="2"/>
                  </a:cubicBezTo>
                  <a:cubicBezTo>
                    <a:pt x="0" y="16"/>
                    <a:pt x="5" y="27"/>
                    <a:pt x="14" y="33"/>
                  </a:cubicBezTo>
                  <a:cubicBezTo>
                    <a:pt x="14" y="58"/>
                    <a:pt x="14" y="58"/>
                    <a:pt x="14" y="58"/>
                  </a:cubicBezTo>
                  <a:cubicBezTo>
                    <a:pt x="14" y="59"/>
                    <a:pt x="15" y="60"/>
                    <a:pt x="16" y="60"/>
                  </a:cubicBezTo>
                  <a:cubicBezTo>
                    <a:pt x="32" y="60"/>
                    <a:pt x="32" y="60"/>
                    <a:pt x="32" y="60"/>
                  </a:cubicBezTo>
                  <a:cubicBezTo>
                    <a:pt x="33" y="60"/>
                    <a:pt x="34" y="59"/>
                    <a:pt x="34" y="58"/>
                  </a:cubicBezTo>
                  <a:cubicBezTo>
                    <a:pt x="34" y="33"/>
                    <a:pt x="34" y="33"/>
                    <a:pt x="34" y="33"/>
                  </a:cubicBezTo>
                  <a:cubicBezTo>
                    <a:pt x="43" y="27"/>
                    <a:pt x="48" y="16"/>
                    <a:pt x="48" y="2"/>
                  </a:cubicBezTo>
                  <a:cubicBezTo>
                    <a:pt x="48" y="1"/>
                    <a:pt x="47"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4" name="Freeform 40">
              <a:extLst>
                <a:ext uri="{FF2B5EF4-FFF2-40B4-BE49-F238E27FC236}">
                  <a16:creationId xmlns:a16="http://schemas.microsoft.com/office/drawing/2014/main" id="{D884117E-FF04-4B24-A0CB-D54C76D50555}"/>
                </a:ext>
              </a:extLst>
            </p:cNvPr>
            <p:cNvSpPr>
              <a:spLocks/>
            </p:cNvSpPr>
            <p:nvPr/>
          </p:nvSpPr>
          <p:spPr bwMode="auto">
            <a:xfrm>
              <a:off x="10917238" y="2981325"/>
              <a:ext cx="66675" cy="71437"/>
            </a:xfrm>
            <a:custGeom>
              <a:avLst/>
              <a:gdLst>
                <a:gd name="T0" fmla="*/ 12 w 19"/>
                <a:gd name="T1" fmla="*/ 10 h 20"/>
                <a:gd name="T2" fmla="*/ 18 w 19"/>
                <a:gd name="T3" fmla="*/ 4 h 20"/>
                <a:gd name="T4" fmla="*/ 18 w 19"/>
                <a:gd name="T5" fmla="*/ 1 h 20"/>
                <a:gd name="T6" fmla="*/ 16 w 19"/>
                <a:gd name="T7" fmla="*/ 1 h 20"/>
                <a:gd name="T8" fmla="*/ 9 w 19"/>
                <a:gd name="T9" fmla="*/ 7 h 20"/>
                <a:gd name="T10" fmla="*/ 3 w 19"/>
                <a:gd name="T11" fmla="*/ 1 h 20"/>
                <a:gd name="T12" fmla="*/ 0 w 19"/>
                <a:gd name="T13" fmla="*/ 1 h 20"/>
                <a:gd name="T14" fmla="*/ 0 w 19"/>
                <a:gd name="T15" fmla="*/ 4 h 20"/>
                <a:gd name="T16" fmla="*/ 7 w 19"/>
                <a:gd name="T17" fmla="*/ 10 h 20"/>
                <a:gd name="T18" fmla="*/ 0 w 19"/>
                <a:gd name="T19" fmla="*/ 16 h 20"/>
                <a:gd name="T20" fmla="*/ 0 w 19"/>
                <a:gd name="T21" fmla="*/ 19 h 20"/>
                <a:gd name="T22" fmla="*/ 3 w 19"/>
                <a:gd name="T23" fmla="*/ 19 h 20"/>
                <a:gd name="T24" fmla="*/ 9 w 19"/>
                <a:gd name="T25" fmla="*/ 13 h 20"/>
                <a:gd name="T26" fmla="*/ 16 w 19"/>
                <a:gd name="T27" fmla="*/ 19 h 20"/>
                <a:gd name="T28" fmla="*/ 18 w 19"/>
                <a:gd name="T29" fmla="*/ 19 h 20"/>
                <a:gd name="T30" fmla="*/ 18 w 19"/>
                <a:gd name="T31" fmla="*/ 16 h 20"/>
                <a:gd name="T32" fmla="*/ 12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12" y="10"/>
                  </a:moveTo>
                  <a:cubicBezTo>
                    <a:pt x="18" y="4"/>
                    <a:pt x="18" y="4"/>
                    <a:pt x="18" y="4"/>
                  </a:cubicBezTo>
                  <a:cubicBezTo>
                    <a:pt x="19" y="3"/>
                    <a:pt x="19" y="2"/>
                    <a:pt x="18" y="1"/>
                  </a:cubicBezTo>
                  <a:cubicBezTo>
                    <a:pt x="18" y="0"/>
                    <a:pt x="16" y="0"/>
                    <a:pt x="16" y="1"/>
                  </a:cubicBezTo>
                  <a:cubicBezTo>
                    <a:pt x="9" y="7"/>
                    <a:pt x="9" y="7"/>
                    <a:pt x="9" y="7"/>
                  </a:cubicBezTo>
                  <a:cubicBezTo>
                    <a:pt x="3" y="1"/>
                    <a:pt x="3" y="1"/>
                    <a:pt x="3" y="1"/>
                  </a:cubicBezTo>
                  <a:cubicBezTo>
                    <a:pt x="2" y="0"/>
                    <a:pt x="1" y="0"/>
                    <a:pt x="0" y="1"/>
                  </a:cubicBezTo>
                  <a:cubicBezTo>
                    <a:pt x="0" y="2"/>
                    <a:pt x="0" y="3"/>
                    <a:pt x="0" y="4"/>
                  </a:cubicBezTo>
                  <a:cubicBezTo>
                    <a:pt x="7" y="10"/>
                    <a:pt x="7" y="10"/>
                    <a:pt x="7" y="10"/>
                  </a:cubicBezTo>
                  <a:cubicBezTo>
                    <a:pt x="0" y="16"/>
                    <a:pt x="0" y="16"/>
                    <a:pt x="0" y="16"/>
                  </a:cubicBezTo>
                  <a:cubicBezTo>
                    <a:pt x="0" y="17"/>
                    <a:pt x="0" y="18"/>
                    <a:pt x="0" y="19"/>
                  </a:cubicBezTo>
                  <a:cubicBezTo>
                    <a:pt x="1" y="20"/>
                    <a:pt x="2" y="20"/>
                    <a:pt x="3" y="19"/>
                  </a:cubicBezTo>
                  <a:cubicBezTo>
                    <a:pt x="9" y="13"/>
                    <a:pt x="9" y="13"/>
                    <a:pt x="9" y="13"/>
                  </a:cubicBezTo>
                  <a:cubicBezTo>
                    <a:pt x="16" y="19"/>
                    <a:pt x="16" y="19"/>
                    <a:pt x="16" y="19"/>
                  </a:cubicBezTo>
                  <a:cubicBezTo>
                    <a:pt x="16" y="20"/>
                    <a:pt x="18" y="20"/>
                    <a:pt x="18" y="19"/>
                  </a:cubicBezTo>
                  <a:cubicBezTo>
                    <a:pt x="19" y="18"/>
                    <a:pt x="19" y="17"/>
                    <a:pt x="18" y="16"/>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5" name="Freeform 41">
              <a:extLst>
                <a:ext uri="{FF2B5EF4-FFF2-40B4-BE49-F238E27FC236}">
                  <a16:creationId xmlns:a16="http://schemas.microsoft.com/office/drawing/2014/main" id="{BE3D851F-B4A0-4AFE-872B-9A3E5473069D}"/>
                </a:ext>
              </a:extLst>
            </p:cNvPr>
            <p:cNvSpPr>
              <a:spLocks/>
            </p:cNvSpPr>
            <p:nvPr/>
          </p:nvSpPr>
          <p:spPr bwMode="auto">
            <a:xfrm>
              <a:off x="10945813" y="3013075"/>
              <a:ext cx="117475" cy="115887"/>
            </a:xfrm>
            <a:custGeom>
              <a:avLst/>
              <a:gdLst>
                <a:gd name="T0" fmla="*/ 34 w 34"/>
                <a:gd name="T1" fmla="*/ 4 h 33"/>
                <a:gd name="T2" fmla="*/ 32 w 34"/>
                <a:gd name="T3" fmla="*/ 3 h 33"/>
                <a:gd name="T4" fmla="*/ 20 w 34"/>
                <a:gd name="T5" fmla="*/ 0 h 33"/>
                <a:gd name="T6" fmla="*/ 18 w 34"/>
                <a:gd name="T7" fmla="*/ 2 h 33"/>
                <a:gd name="T8" fmla="*/ 20 w 34"/>
                <a:gd name="T9" fmla="*/ 4 h 33"/>
                <a:gd name="T10" fmla="*/ 25 w 34"/>
                <a:gd name="T11" fmla="*/ 5 h 33"/>
                <a:gd name="T12" fmla="*/ 0 w 34"/>
                <a:gd name="T13" fmla="*/ 30 h 33"/>
                <a:gd name="T14" fmla="*/ 1 w 34"/>
                <a:gd name="T15" fmla="*/ 33 h 33"/>
                <a:gd name="T16" fmla="*/ 1 w 34"/>
                <a:gd name="T17" fmla="*/ 33 h 33"/>
                <a:gd name="T18" fmla="*/ 4 w 34"/>
                <a:gd name="T19" fmla="*/ 32 h 33"/>
                <a:gd name="T20" fmla="*/ 28 w 34"/>
                <a:gd name="T21" fmla="*/ 8 h 33"/>
                <a:gd name="T22" fmla="*/ 25 w 34"/>
                <a:gd name="T23" fmla="*/ 14 h 33"/>
                <a:gd name="T24" fmla="*/ 26 w 34"/>
                <a:gd name="T25" fmla="*/ 17 h 33"/>
                <a:gd name="T26" fmla="*/ 29 w 34"/>
                <a:gd name="T27" fmla="*/ 16 h 33"/>
                <a:gd name="T28" fmla="*/ 34 w 34"/>
                <a:gd name="T29" fmla="*/ 6 h 33"/>
                <a:gd name="T30" fmla="*/ 34 w 34"/>
                <a:gd name="T31"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33">
                  <a:moveTo>
                    <a:pt x="34" y="4"/>
                  </a:moveTo>
                  <a:cubicBezTo>
                    <a:pt x="34" y="3"/>
                    <a:pt x="33" y="3"/>
                    <a:pt x="32" y="3"/>
                  </a:cubicBezTo>
                  <a:cubicBezTo>
                    <a:pt x="20" y="0"/>
                    <a:pt x="20" y="0"/>
                    <a:pt x="20" y="0"/>
                  </a:cubicBezTo>
                  <a:cubicBezTo>
                    <a:pt x="19" y="0"/>
                    <a:pt x="18" y="1"/>
                    <a:pt x="18" y="2"/>
                  </a:cubicBezTo>
                  <a:cubicBezTo>
                    <a:pt x="18" y="3"/>
                    <a:pt x="19" y="4"/>
                    <a:pt x="20" y="4"/>
                  </a:cubicBezTo>
                  <a:cubicBezTo>
                    <a:pt x="25" y="5"/>
                    <a:pt x="25" y="5"/>
                    <a:pt x="25" y="5"/>
                  </a:cubicBezTo>
                  <a:cubicBezTo>
                    <a:pt x="14" y="11"/>
                    <a:pt x="6" y="19"/>
                    <a:pt x="0" y="30"/>
                  </a:cubicBezTo>
                  <a:cubicBezTo>
                    <a:pt x="0" y="31"/>
                    <a:pt x="0" y="32"/>
                    <a:pt x="1" y="33"/>
                  </a:cubicBezTo>
                  <a:cubicBezTo>
                    <a:pt x="1" y="33"/>
                    <a:pt x="1" y="33"/>
                    <a:pt x="1" y="33"/>
                  </a:cubicBezTo>
                  <a:cubicBezTo>
                    <a:pt x="2" y="33"/>
                    <a:pt x="3" y="33"/>
                    <a:pt x="4" y="32"/>
                  </a:cubicBezTo>
                  <a:cubicBezTo>
                    <a:pt x="9" y="21"/>
                    <a:pt x="18" y="13"/>
                    <a:pt x="28" y="8"/>
                  </a:cubicBezTo>
                  <a:cubicBezTo>
                    <a:pt x="25" y="14"/>
                    <a:pt x="25" y="14"/>
                    <a:pt x="25" y="14"/>
                  </a:cubicBezTo>
                  <a:cubicBezTo>
                    <a:pt x="25" y="15"/>
                    <a:pt x="25" y="17"/>
                    <a:pt x="26" y="17"/>
                  </a:cubicBezTo>
                  <a:cubicBezTo>
                    <a:pt x="27" y="17"/>
                    <a:pt x="29" y="17"/>
                    <a:pt x="29" y="16"/>
                  </a:cubicBezTo>
                  <a:cubicBezTo>
                    <a:pt x="34" y="6"/>
                    <a:pt x="34" y="6"/>
                    <a:pt x="34" y="6"/>
                  </a:cubicBezTo>
                  <a:cubicBezTo>
                    <a:pt x="34" y="5"/>
                    <a:pt x="34" y="4"/>
                    <a:pt x="3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nvGrpSpPr>
          <p:cNvPr id="83" name="Group 82">
            <a:extLst>
              <a:ext uri="{FF2B5EF4-FFF2-40B4-BE49-F238E27FC236}">
                <a16:creationId xmlns:a16="http://schemas.microsoft.com/office/drawing/2014/main" id="{EF786934-3FF4-4BCD-A08E-2FF5DAF3260F}"/>
              </a:ext>
            </a:extLst>
          </p:cNvPr>
          <p:cNvGrpSpPr/>
          <p:nvPr/>
        </p:nvGrpSpPr>
        <p:grpSpPr>
          <a:xfrm>
            <a:off x="4727922" y="3527274"/>
            <a:ext cx="153032" cy="156728"/>
            <a:chOff x="11418888" y="3629025"/>
            <a:chExt cx="328612" cy="336550"/>
          </a:xfrm>
          <a:solidFill>
            <a:schemeClr val="bg1"/>
          </a:solidFill>
        </p:grpSpPr>
        <p:sp>
          <p:nvSpPr>
            <p:cNvPr id="76" name="Oval 42">
              <a:extLst>
                <a:ext uri="{FF2B5EF4-FFF2-40B4-BE49-F238E27FC236}">
                  <a16:creationId xmlns:a16="http://schemas.microsoft.com/office/drawing/2014/main" id="{081E3121-C9F4-486E-B42B-CAEF06B15FDC}"/>
                </a:ext>
              </a:extLst>
            </p:cNvPr>
            <p:cNvSpPr>
              <a:spLocks noChangeArrowheads="1"/>
            </p:cNvSpPr>
            <p:nvPr/>
          </p:nvSpPr>
          <p:spPr bwMode="auto">
            <a:xfrm>
              <a:off x="11447463" y="3629025"/>
              <a:ext cx="111125" cy="1127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7" name="Freeform 43">
              <a:extLst>
                <a:ext uri="{FF2B5EF4-FFF2-40B4-BE49-F238E27FC236}">
                  <a16:creationId xmlns:a16="http://schemas.microsoft.com/office/drawing/2014/main" id="{E5FECD93-F4EB-4E52-BDDD-905BEF8A7959}"/>
                </a:ext>
              </a:extLst>
            </p:cNvPr>
            <p:cNvSpPr>
              <a:spLocks/>
            </p:cNvSpPr>
            <p:nvPr/>
          </p:nvSpPr>
          <p:spPr bwMode="auto">
            <a:xfrm>
              <a:off x="11418888" y="3756025"/>
              <a:ext cx="168275" cy="209550"/>
            </a:xfrm>
            <a:custGeom>
              <a:avLst/>
              <a:gdLst>
                <a:gd name="T0" fmla="*/ 46 w 48"/>
                <a:gd name="T1" fmla="*/ 0 h 60"/>
                <a:gd name="T2" fmla="*/ 28 w 48"/>
                <a:gd name="T3" fmla="*/ 0 h 60"/>
                <a:gd name="T4" fmla="*/ 30 w 48"/>
                <a:gd name="T5" fmla="*/ 27 h 60"/>
                <a:gd name="T6" fmla="*/ 24 w 48"/>
                <a:gd name="T7" fmla="*/ 33 h 60"/>
                <a:gd name="T8" fmla="*/ 18 w 48"/>
                <a:gd name="T9" fmla="*/ 27 h 60"/>
                <a:gd name="T10" fmla="*/ 20 w 48"/>
                <a:gd name="T11" fmla="*/ 0 h 60"/>
                <a:gd name="T12" fmla="*/ 2 w 48"/>
                <a:gd name="T13" fmla="*/ 0 h 60"/>
                <a:gd name="T14" fmla="*/ 0 w 48"/>
                <a:gd name="T15" fmla="*/ 2 h 60"/>
                <a:gd name="T16" fmla="*/ 14 w 48"/>
                <a:gd name="T17" fmla="*/ 33 h 60"/>
                <a:gd name="T18" fmla="*/ 14 w 48"/>
                <a:gd name="T19" fmla="*/ 58 h 60"/>
                <a:gd name="T20" fmla="*/ 16 w 48"/>
                <a:gd name="T21" fmla="*/ 60 h 60"/>
                <a:gd name="T22" fmla="*/ 32 w 48"/>
                <a:gd name="T23" fmla="*/ 60 h 60"/>
                <a:gd name="T24" fmla="*/ 34 w 48"/>
                <a:gd name="T25" fmla="*/ 58 h 60"/>
                <a:gd name="T26" fmla="*/ 34 w 48"/>
                <a:gd name="T27" fmla="*/ 33 h 60"/>
                <a:gd name="T28" fmla="*/ 48 w 48"/>
                <a:gd name="T29" fmla="*/ 2 h 60"/>
                <a:gd name="T30" fmla="*/ 46 w 48"/>
                <a:gd name="T3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0">
                  <a:moveTo>
                    <a:pt x="46" y="0"/>
                  </a:moveTo>
                  <a:cubicBezTo>
                    <a:pt x="28" y="0"/>
                    <a:pt x="28" y="0"/>
                    <a:pt x="28" y="0"/>
                  </a:cubicBezTo>
                  <a:cubicBezTo>
                    <a:pt x="30" y="27"/>
                    <a:pt x="30" y="27"/>
                    <a:pt x="30" y="27"/>
                  </a:cubicBezTo>
                  <a:cubicBezTo>
                    <a:pt x="24" y="33"/>
                    <a:pt x="24" y="33"/>
                    <a:pt x="24" y="33"/>
                  </a:cubicBezTo>
                  <a:cubicBezTo>
                    <a:pt x="18" y="27"/>
                    <a:pt x="18" y="27"/>
                    <a:pt x="18" y="27"/>
                  </a:cubicBezTo>
                  <a:cubicBezTo>
                    <a:pt x="20" y="0"/>
                    <a:pt x="20" y="0"/>
                    <a:pt x="20" y="0"/>
                  </a:cubicBezTo>
                  <a:cubicBezTo>
                    <a:pt x="2" y="0"/>
                    <a:pt x="2" y="0"/>
                    <a:pt x="2" y="0"/>
                  </a:cubicBezTo>
                  <a:cubicBezTo>
                    <a:pt x="1" y="0"/>
                    <a:pt x="0" y="1"/>
                    <a:pt x="0" y="2"/>
                  </a:cubicBezTo>
                  <a:cubicBezTo>
                    <a:pt x="0" y="16"/>
                    <a:pt x="5" y="27"/>
                    <a:pt x="14" y="33"/>
                  </a:cubicBezTo>
                  <a:cubicBezTo>
                    <a:pt x="14" y="58"/>
                    <a:pt x="14" y="58"/>
                    <a:pt x="14" y="58"/>
                  </a:cubicBezTo>
                  <a:cubicBezTo>
                    <a:pt x="14" y="59"/>
                    <a:pt x="15" y="60"/>
                    <a:pt x="16" y="60"/>
                  </a:cubicBezTo>
                  <a:cubicBezTo>
                    <a:pt x="32" y="60"/>
                    <a:pt x="32" y="60"/>
                    <a:pt x="32" y="60"/>
                  </a:cubicBezTo>
                  <a:cubicBezTo>
                    <a:pt x="33" y="60"/>
                    <a:pt x="34" y="59"/>
                    <a:pt x="34" y="58"/>
                  </a:cubicBezTo>
                  <a:cubicBezTo>
                    <a:pt x="34" y="33"/>
                    <a:pt x="34" y="33"/>
                    <a:pt x="34" y="33"/>
                  </a:cubicBezTo>
                  <a:cubicBezTo>
                    <a:pt x="43" y="27"/>
                    <a:pt x="48" y="16"/>
                    <a:pt x="48" y="2"/>
                  </a:cubicBezTo>
                  <a:cubicBezTo>
                    <a:pt x="48" y="1"/>
                    <a:pt x="47"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8" name="Freeform 44">
              <a:extLst>
                <a:ext uri="{FF2B5EF4-FFF2-40B4-BE49-F238E27FC236}">
                  <a16:creationId xmlns:a16="http://schemas.microsoft.com/office/drawing/2014/main" id="{1F5234CA-E6B9-4BF6-B75B-3FFC6EB9348F}"/>
                </a:ext>
              </a:extLst>
            </p:cNvPr>
            <p:cNvSpPr>
              <a:spLocks/>
            </p:cNvSpPr>
            <p:nvPr/>
          </p:nvSpPr>
          <p:spPr bwMode="auto">
            <a:xfrm>
              <a:off x="11564938" y="3660775"/>
              <a:ext cx="150813" cy="147637"/>
            </a:xfrm>
            <a:custGeom>
              <a:avLst/>
              <a:gdLst>
                <a:gd name="T0" fmla="*/ 36 w 43"/>
                <a:gd name="T1" fmla="*/ 27 h 42"/>
                <a:gd name="T2" fmla="*/ 30 w 43"/>
                <a:gd name="T3" fmla="*/ 21 h 42"/>
                <a:gd name="T4" fmla="*/ 36 w 43"/>
                <a:gd name="T5" fmla="*/ 15 h 42"/>
                <a:gd name="T6" fmla="*/ 43 w 43"/>
                <a:gd name="T7" fmla="*/ 15 h 42"/>
                <a:gd name="T8" fmla="*/ 28 w 43"/>
                <a:gd name="T9" fmla="*/ 0 h 42"/>
                <a:gd name="T10" fmla="*/ 28 w 43"/>
                <a:gd name="T11" fmla="*/ 7 h 42"/>
                <a:gd name="T12" fmla="*/ 22 w 43"/>
                <a:gd name="T13" fmla="*/ 13 h 42"/>
                <a:gd name="T14" fmla="*/ 16 w 43"/>
                <a:gd name="T15" fmla="*/ 7 h 42"/>
                <a:gd name="T16" fmla="*/ 16 w 43"/>
                <a:gd name="T17" fmla="*/ 0 h 42"/>
                <a:gd name="T18" fmla="*/ 0 w 43"/>
                <a:gd name="T19" fmla="*/ 21 h 42"/>
                <a:gd name="T20" fmla="*/ 0 w 43"/>
                <a:gd name="T21" fmla="*/ 23 h 42"/>
                <a:gd name="T22" fmla="*/ 4 w 43"/>
                <a:gd name="T23" fmla="*/ 23 h 42"/>
                <a:gd name="T24" fmla="*/ 10 w 43"/>
                <a:gd name="T25" fmla="*/ 29 h 42"/>
                <a:gd name="T26" fmla="*/ 9 w 43"/>
                <a:gd name="T27" fmla="*/ 39 h 42"/>
                <a:gd name="T28" fmla="*/ 16 w 43"/>
                <a:gd name="T29" fmla="*/ 42 h 42"/>
                <a:gd name="T30" fmla="*/ 16 w 43"/>
                <a:gd name="T31" fmla="*/ 35 h 42"/>
                <a:gd name="T32" fmla="*/ 22 w 43"/>
                <a:gd name="T33" fmla="*/ 29 h 42"/>
                <a:gd name="T34" fmla="*/ 28 w 43"/>
                <a:gd name="T35" fmla="*/ 35 h 42"/>
                <a:gd name="T36" fmla="*/ 28 w 43"/>
                <a:gd name="T37" fmla="*/ 42 h 42"/>
                <a:gd name="T38" fmla="*/ 43 w 43"/>
                <a:gd name="T39" fmla="*/ 27 h 42"/>
                <a:gd name="T40" fmla="*/ 36 w 43"/>
                <a:gd name="T41"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2">
                  <a:moveTo>
                    <a:pt x="36" y="27"/>
                  </a:moveTo>
                  <a:cubicBezTo>
                    <a:pt x="33" y="27"/>
                    <a:pt x="30" y="24"/>
                    <a:pt x="30" y="21"/>
                  </a:cubicBezTo>
                  <a:cubicBezTo>
                    <a:pt x="30" y="18"/>
                    <a:pt x="33" y="15"/>
                    <a:pt x="36" y="15"/>
                  </a:cubicBezTo>
                  <a:cubicBezTo>
                    <a:pt x="43" y="15"/>
                    <a:pt x="43" y="15"/>
                    <a:pt x="43" y="15"/>
                  </a:cubicBezTo>
                  <a:cubicBezTo>
                    <a:pt x="41" y="8"/>
                    <a:pt x="35" y="2"/>
                    <a:pt x="28" y="0"/>
                  </a:cubicBezTo>
                  <a:cubicBezTo>
                    <a:pt x="28" y="7"/>
                    <a:pt x="28" y="7"/>
                    <a:pt x="28" y="7"/>
                  </a:cubicBezTo>
                  <a:cubicBezTo>
                    <a:pt x="28" y="10"/>
                    <a:pt x="25" y="13"/>
                    <a:pt x="22" y="13"/>
                  </a:cubicBezTo>
                  <a:cubicBezTo>
                    <a:pt x="19" y="13"/>
                    <a:pt x="16" y="10"/>
                    <a:pt x="16" y="7"/>
                  </a:cubicBezTo>
                  <a:cubicBezTo>
                    <a:pt x="16" y="0"/>
                    <a:pt x="16" y="0"/>
                    <a:pt x="16" y="0"/>
                  </a:cubicBezTo>
                  <a:cubicBezTo>
                    <a:pt x="7" y="2"/>
                    <a:pt x="0" y="11"/>
                    <a:pt x="0" y="21"/>
                  </a:cubicBezTo>
                  <a:cubicBezTo>
                    <a:pt x="0" y="22"/>
                    <a:pt x="0" y="22"/>
                    <a:pt x="0" y="23"/>
                  </a:cubicBezTo>
                  <a:cubicBezTo>
                    <a:pt x="4" y="23"/>
                    <a:pt x="4" y="23"/>
                    <a:pt x="4" y="23"/>
                  </a:cubicBezTo>
                  <a:cubicBezTo>
                    <a:pt x="7" y="23"/>
                    <a:pt x="10" y="26"/>
                    <a:pt x="10" y="29"/>
                  </a:cubicBezTo>
                  <a:cubicBezTo>
                    <a:pt x="10" y="32"/>
                    <a:pt x="10" y="36"/>
                    <a:pt x="9" y="39"/>
                  </a:cubicBezTo>
                  <a:cubicBezTo>
                    <a:pt x="11" y="40"/>
                    <a:pt x="14" y="41"/>
                    <a:pt x="16" y="42"/>
                  </a:cubicBezTo>
                  <a:cubicBezTo>
                    <a:pt x="16" y="35"/>
                    <a:pt x="16" y="35"/>
                    <a:pt x="16" y="35"/>
                  </a:cubicBezTo>
                  <a:cubicBezTo>
                    <a:pt x="16" y="32"/>
                    <a:pt x="19" y="29"/>
                    <a:pt x="22" y="29"/>
                  </a:cubicBezTo>
                  <a:cubicBezTo>
                    <a:pt x="25" y="29"/>
                    <a:pt x="28" y="32"/>
                    <a:pt x="28" y="35"/>
                  </a:cubicBezTo>
                  <a:cubicBezTo>
                    <a:pt x="28" y="42"/>
                    <a:pt x="28" y="42"/>
                    <a:pt x="28" y="42"/>
                  </a:cubicBezTo>
                  <a:cubicBezTo>
                    <a:pt x="35" y="40"/>
                    <a:pt x="41" y="34"/>
                    <a:pt x="43" y="27"/>
                  </a:cubicBezTo>
                  <a:lnTo>
                    <a:pt x="3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79" name="Freeform 45">
              <a:extLst>
                <a:ext uri="{FF2B5EF4-FFF2-40B4-BE49-F238E27FC236}">
                  <a16:creationId xmlns:a16="http://schemas.microsoft.com/office/drawing/2014/main" id="{329469C2-D4FB-4D59-A987-54C7789C7A4C}"/>
                </a:ext>
              </a:extLst>
            </p:cNvPr>
            <p:cNvSpPr>
              <a:spLocks/>
            </p:cNvSpPr>
            <p:nvPr/>
          </p:nvSpPr>
          <p:spPr bwMode="auto">
            <a:xfrm>
              <a:off x="11634788" y="3629025"/>
              <a:ext cx="14288" cy="63500"/>
            </a:xfrm>
            <a:custGeom>
              <a:avLst/>
              <a:gdLst>
                <a:gd name="T0" fmla="*/ 2 w 4"/>
                <a:gd name="T1" fmla="*/ 18 h 18"/>
                <a:gd name="T2" fmla="*/ 0 w 4"/>
                <a:gd name="T3" fmla="*/ 16 h 18"/>
                <a:gd name="T4" fmla="*/ 0 w 4"/>
                <a:gd name="T5" fmla="*/ 2 h 18"/>
                <a:gd name="T6" fmla="*/ 2 w 4"/>
                <a:gd name="T7" fmla="*/ 0 h 18"/>
                <a:gd name="T8" fmla="*/ 4 w 4"/>
                <a:gd name="T9" fmla="*/ 2 h 18"/>
                <a:gd name="T10" fmla="*/ 4 w 4"/>
                <a:gd name="T11" fmla="*/ 16 h 18"/>
                <a:gd name="T12" fmla="*/ 2 w 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 h="18">
                  <a:moveTo>
                    <a:pt x="2" y="18"/>
                  </a:moveTo>
                  <a:cubicBezTo>
                    <a:pt x="1" y="18"/>
                    <a:pt x="0" y="17"/>
                    <a:pt x="0" y="16"/>
                  </a:cubicBezTo>
                  <a:cubicBezTo>
                    <a:pt x="0" y="2"/>
                    <a:pt x="0" y="2"/>
                    <a:pt x="0" y="2"/>
                  </a:cubicBezTo>
                  <a:cubicBezTo>
                    <a:pt x="0" y="1"/>
                    <a:pt x="1" y="0"/>
                    <a:pt x="2" y="0"/>
                  </a:cubicBezTo>
                  <a:cubicBezTo>
                    <a:pt x="3" y="0"/>
                    <a:pt x="4" y="1"/>
                    <a:pt x="4" y="2"/>
                  </a:cubicBezTo>
                  <a:cubicBezTo>
                    <a:pt x="4" y="16"/>
                    <a:pt x="4" y="16"/>
                    <a:pt x="4" y="16"/>
                  </a:cubicBezTo>
                  <a:cubicBezTo>
                    <a:pt x="4" y="17"/>
                    <a:pt x="3" y="18"/>
                    <a:pt x="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80" name="Freeform 46">
              <a:extLst>
                <a:ext uri="{FF2B5EF4-FFF2-40B4-BE49-F238E27FC236}">
                  <a16:creationId xmlns:a16="http://schemas.microsoft.com/office/drawing/2014/main" id="{BCACD85A-0E41-4F68-8513-F41D4807C8BF}"/>
                </a:ext>
              </a:extLst>
            </p:cNvPr>
            <p:cNvSpPr>
              <a:spLocks/>
            </p:cNvSpPr>
            <p:nvPr/>
          </p:nvSpPr>
          <p:spPr bwMode="auto">
            <a:xfrm>
              <a:off x="11634788" y="3776663"/>
              <a:ext cx="14288" cy="63500"/>
            </a:xfrm>
            <a:custGeom>
              <a:avLst/>
              <a:gdLst>
                <a:gd name="T0" fmla="*/ 2 w 4"/>
                <a:gd name="T1" fmla="*/ 18 h 18"/>
                <a:gd name="T2" fmla="*/ 0 w 4"/>
                <a:gd name="T3" fmla="*/ 16 h 18"/>
                <a:gd name="T4" fmla="*/ 0 w 4"/>
                <a:gd name="T5" fmla="*/ 2 h 18"/>
                <a:gd name="T6" fmla="*/ 2 w 4"/>
                <a:gd name="T7" fmla="*/ 0 h 18"/>
                <a:gd name="T8" fmla="*/ 4 w 4"/>
                <a:gd name="T9" fmla="*/ 2 h 18"/>
                <a:gd name="T10" fmla="*/ 4 w 4"/>
                <a:gd name="T11" fmla="*/ 16 h 18"/>
                <a:gd name="T12" fmla="*/ 2 w 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 h="18">
                  <a:moveTo>
                    <a:pt x="2" y="18"/>
                  </a:moveTo>
                  <a:cubicBezTo>
                    <a:pt x="1" y="18"/>
                    <a:pt x="0" y="17"/>
                    <a:pt x="0" y="16"/>
                  </a:cubicBezTo>
                  <a:cubicBezTo>
                    <a:pt x="0" y="2"/>
                    <a:pt x="0" y="2"/>
                    <a:pt x="0" y="2"/>
                  </a:cubicBezTo>
                  <a:cubicBezTo>
                    <a:pt x="0" y="1"/>
                    <a:pt x="1" y="0"/>
                    <a:pt x="2" y="0"/>
                  </a:cubicBezTo>
                  <a:cubicBezTo>
                    <a:pt x="3" y="0"/>
                    <a:pt x="4" y="1"/>
                    <a:pt x="4" y="2"/>
                  </a:cubicBezTo>
                  <a:cubicBezTo>
                    <a:pt x="4" y="16"/>
                    <a:pt x="4" y="16"/>
                    <a:pt x="4" y="16"/>
                  </a:cubicBezTo>
                  <a:cubicBezTo>
                    <a:pt x="4" y="17"/>
                    <a:pt x="3" y="18"/>
                    <a:pt x="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81" name="Freeform 47">
              <a:extLst>
                <a:ext uri="{FF2B5EF4-FFF2-40B4-BE49-F238E27FC236}">
                  <a16:creationId xmlns:a16="http://schemas.microsoft.com/office/drawing/2014/main" id="{8B9E7027-C2EE-4419-A1C7-05FDA85A68C8}"/>
                </a:ext>
              </a:extLst>
            </p:cNvPr>
            <p:cNvSpPr>
              <a:spLocks/>
            </p:cNvSpPr>
            <p:nvPr/>
          </p:nvSpPr>
          <p:spPr bwMode="auto">
            <a:xfrm>
              <a:off x="11684000" y="3727450"/>
              <a:ext cx="63500" cy="14287"/>
            </a:xfrm>
            <a:custGeom>
              <a:avLst/>
              <a:gdLst>
                <a:gd name="T0" fmla="*/ 16 w 18"/>
                <a:gd name="T1" fmla="*/ 4 h 4"/>
                <a:gd name="T2" fmla="*/ 2 w 18"/>
                <a:gd name="T3" fmla="*/ 4 h 4"/>
                <a:gd name="T4" fmla="*/ 0 w 18"/>
                <a:gd name="T5" fmla="*/ 2 h 4"/>
                <a:gd name="T6" fmla="*/ 2 w 18"/>
                <a:gd name="T7" fmla="*/ 0 h 4"/>
                <a:gd name="T8" fmla="*/ 16 w 18"/>
                <a:gd name="T9" fmla="*/ 0 h 4"/>
                <a:gd name="T10" fmla="*/ 18 w 18"/>
                <a:gd name="T11" fmla="*/ 2 h 4"/>
                <a:gd name="T12" fmla="*/ 16 w 1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8" h="4">
                  <a:moveTo>
                    <a:pt x="16" y="4"/>
                  </a:moveTo>
                  <a:cubicBezTo>
                    <a:pt x="2" y="4"/>
                    <a:pt x="2" y="4"/>
                    <a:pt x="2" y="4"/>
                  </a:cubicBezTo>
                  <a:cubicBezTo>
                    <a:pt x="1" y="4"/>
                    <a:pt x="0" y="3"/>
                    <a:pt x="0" y="2"/>
                  </a:cubicBezTo>
                  <a:cubicBezTo>
                    <a:pt x="0" y="1"/>
                    <a:pt x="1" y="0"/>
                    <a:pt x="2" y="0"/>
                  </a:cubicBezTo>
                  <a:cubicBezTo>
                    <a:pt x="16" y="0"/>
                    <a:pt x="16" y="0"/>
                    <a:pt x="16" y="0"/>
                  </a:cubicBezTo>
                  <a:cubicBezTo>
                    <a:pt x="17" y="0"/>
                    <a:pt x="18" y="1"/>
                    <a:pt x="18" y="2"/>
                  </a:cubicBezTo>
                  <a:cubicBezTo>
                    <a:pt x="18" y="3"/>
                    <a:pt x="17"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sp>
        <p:nvSpPr>
          <p:cNvPr id="87" name="Oval 86">
            <a:extLst>
              <a:ext uri="{FF2B5EF4-FFF2-40B4-BE49-F238E27FC236}">
                <a16:creationId xmlns:a16="http://schemas.microsoft.com/office/drawing/2014/main" id="{C8A5A2DB-8F1E-432D-B895-83FAE9AFA6C0}"/>
              </a:ext>
            </a:extLst>
          </p:cNvPr>
          <p:cNvSpPr/>
          <p:nvPr/>
        </p:nvSpPr>
        <p:spPr>
          <a:xfrm>
            <a:off x="7662662" y="531999"/>
            <a:ext cx="417763" cy="419308"/>
          </a:xfrm>
          <a:prstGeom prst="ellipse">
            <a:avLst/>
          </a:prstGeom>
          <a:gradFill>
            <a:gsLst>
              <a:gs pos="61104">
                <a:schemeClr val="accent6">
                  <a:lumMod val="60000"/>
                  <a:lumOff val="40000"/>
                </a:schemeClr>
              </a:gs>
              <a:gs pos="100000">
                <a:schemeClr val="accent6">
                  <a:lumMod val="60000"/>
                  <a:lumOff val="40000"/>
                </a:schemeClr>
              </a:gs>
              <a:gs pos="12000">
                <a:schemeClr val="accent6">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 name="TextBox 51">
            <a:extLst>
              <a:ext uri="{FF2B5EF4-FFF2-40B4-BE49-F238E27FC236}">
                <a16:creationId xmlns:a16="http://schemas.microsoft.com/office/drawing/2014/main" id="{FC06B96C-CF38-4764-B13B-0FFA7E84DBE7}"/>
              </a:ext>
            </a:extLst>
          </p:cNvPr>
          <p:cNvSpPr txBox="1"/>
          <p:nvPr/>
        </p:nvSpPr>
        <p:spPr>
          <a:xfrm>
            <a:off x="5225836" y="4430953"/>
            <a:ext cx="3458735" cy="253916"/>
          </a:xfrm>
          <a:prstGeom prst="rect">
            <a:avLst/>
          </a:prstGeom>
          <a:noFill/>
        </p:spPr>
        <p:txBody>
          <a:bodyPr wrap="square" lIns="0" tIns="0" rIns="0" bIns="0" rtlCol="0">
            <a:noAutofit/>
          </a:bodyPr>
          <a:lstStyle>
            <a:defPPr>
              <a:defRPr lang="en-US"/>
            </a:defPPr>
            <a:lvl1pPr algn="ctr">
              <a:defRPr sz="1400">
                <a:solidFill>
                  <a:schemeClr val="bg1"/>
                </a:solidFill>
              </a:defRPr>
            </a:lvl1pPr>
          </a:lstStyle>
          <a:p>
            <a:r>
              <a:rPr lang="en-US" sz="1050" dirty="0">
                <a:solidFill>
                  <a:schemeClr val="tx1"/>
                </a:solidFill>
              </a:rPr>
              <a:t>Business Growth, Operational Excellence and Innovation</a:t>
            </a:r>
          </a:p>
        </p:txBody>
      </p:sp>
      <p:sp>
        <p:nvSpPr>
          <p:cNvPr id="55" name="Oval 54">
            <a:extLst>
              <a:ext uri="{FF2B5EF4-FFF2-40B4-BE49-F238E27FC236}">
                <a16:creationId xmlns:a16="http://schemas.microsoft.com/office/drawing/2014/main" id="{C8A5A2DB-8F1E-432D-B895-83FAE9AFA6C0}"/>
              </a:ext>
            </a:extLst>
          </p:cNvPr>
          <p:cNvSpPr/>
          <p:nvPr/>
        </p:nvSpPr>
        <p:spPr>
          <a:xfrm>
            <a:off x="8080425" y="61088"/>
            <a:ext cx="864583" cy="753651"/>
          </a:xfrm>
          <a:prstGeom prst="ellipse">
            <a:avLst/>
          </a:prstGeom>
          <a:gradFill>
            <a:gsLst>
              <a:gs pos="61104">
                <a:schemeClr val="accent6">
                  <a:lumMod val="60000"/>
                  <a:lumOff val="40000"/>
                </a:schemeClr>
              </a:gs>
              <a:gs pos="100000">
                <a:schemeClr val="accent6">
                  <a:lumMod val="20000"/>
                  <a:lumOff val="80000"/>
                </a:schemeClr>
              </a:gs>
              <a:gs pos="12000">
                <a:schemeClr val="accent6">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044372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4099" y="1181318"/>
            <a:ext cx="7010401" cy="4455066"/>
          </a:xfrm>
          <a:prstGeom prst="rect">
            <a:avLst/>
          </a:prstGeom>
        </p:spPr>
        <p:txBody>
          <a:bodyPr wrap="square">
            <a:spAutoFit/>
          </a:bodyPr>
          <a:lstStyle/>
          <a:p>
            <a:pPr algn="just">
              <a:lnSpc>
                <a:spcPct val="150000"/>
              </a:lnSpc>
            </a:pPr>
            <a:r>
              <a:rPr lang="en-US" b="1" dirty="0">
                <a:latin typeface="Century Gothic" panose="020B0502020202020204" pitchFamily="34" charset="0"/>
              </a:rPr>
              <a:t>Vision</a:t>
            </a:r>
            <a:r>
              <a:rPr lang="en-US" sz="1350" dirty="0">
                <a:latin typeface="Century Gothic" panose="020B0502020202020204" pitchFamily="34" charset="0"/>
              </a:rPr>
              <a:t> is a vivid, guiding image of the organization's desired future. </a:t>
            </a:r>
          </a:p>
          <a:p>
            <a:pPr algn="just">
              <a:lnSpc>
                <a:spcPct val="150000"/>
              </a:lnSpc>
            </a:pPr>
            <a:endParaRPr lang="en-US" sz="1350" dirty="0">
              <a:latin typeface="Century Gothic" panose="020B0502020202020204" pitchFamily="34" charset="0"/>
            </a:endParaRPr>
          </a:p>
          <a:p>
            <a:pPr algn="just">
              <a:lnSpc>
                <a:spcPct val="150000"/>
              </a:lnSpc>
            </a:pPr>
            <a:r>
              <a:rPr lang="en-US" b="1" dirty="0">
                <a:latin typeface="Century Gothic" panose="020B0502020202020204" pitchFamily="34" charset="0"/>
              </a:rPr>
              <a:t>Mission</a:t>
            </a:r>
            <a:r>
              <a:rPr lang="en-US" sz="1350" dirty="0">
                <a:latin typeface="Century Gothic" panose="020B0502020202020204" pitchFamily="34" charset="0"/>
              </a:rPr>
              <a:t> statement is a formal, written document that defines the organization’s purpose in society. </a:t>
            </a:r>
          </a:p>
          <a:p>
            <a:pPr algn="just">
              <a:lnSpc>
                <a:spcPct val="150000"/>
              </a:lnSpc>
            </a:pPr>
            <a:endParaRPr lang="en-US" sz="1350" dirty="0">
              <a:latin typeface="Century Gothic" panose="020B0502020202020204" pitchFamily="34" charset="0"/>
            </a:endParaRPr>
          </a:p>
          <a:p>
            <a:pPr algn="just">
              <a:lnSpc>
                <a:spcPct val="150000"/>
              </a:lnSpc>
            </a:pPr>
            <a:r>
              <a:rPr lang="en-US" b="1" dirty="0">
                <a:latin typeface="Century Gothic" panose="020B0502020202020204" pitchFamily="34" charset="0"/>
              </a:rPr>
              <a:t>Core value</a:t>
            </a:r>
            <a:r>
              <a:rPr lang="en-US" sz="1350" dirty="0">
                <a:latin typeface="Century Gothic" panose="020B0502020202020204" pitchFamily="34" charset="0"/>
              </a:rPr>
              <a:t> is referring as the attitude and character of an organization, and often dictates employee behavior. Also, core value is at the heart of the culture of an organization.</a:t>
            </a:r>
          </a:p>
          <a:p>
            <a:pPr algn="just">
              <a:lnSpc>
                <a:spcPct val="150000"/>
              </a:lnSpc>
            </a:pPr>
            <a:endParaRPr lang="en-US" sz="1350" dirty="0">
              <a:latin typeface="Century Gothic" panose="020B0502020202020204" pitchFamily="34" charset="0"/>
            </a:endParaRPr>
          </a:p>
          <a:p>
            <a:pPr algn="just">
              <a:lnSpc>
                <a:spcPct val="150000"/>
              </a:lnSpc>
            </a:pPr>
            <a:r>
              <a:rPr lang="en-US" sz="1350" dirty="0">
                <a:latin typeface="Century Gothic" panose="020B0502020202020204" pitchFamily="34" charset="0"/>
              </a:rPr>
              <a:t>In other words, knowing why you’re doing what you’re doing (your mission), where you’re trying to go (your vision), and how you’re going to go about it (your values) are the glue that holds an organization together. It is an essential part to building a company’s strategic foundation and developing a strategy</a:t>
            </a:r>
          </a:p>
        </p:txBody>
      </p:sp>
      <p:cxnSp>
        <p:nvCxnSpPr>
          <p:cNvPr id="3" name="Straight Connector 2"/>
          <p:cNvCxnSpPr/>
          <p:nvPr/>
        </p:nvCxnSpPr>
        <p:spPr>
          <a:xfrm>
            <a:off x="809625" y="6101460"/>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142445" y="6078600"/>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1128333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9896" y="1742463"/>
            <a:ext cx="6962503" cy="2862322"/>
          </a:xfrm>
          <a:prstGeom prst="rect">
            <a:avLst/>
          </a:prstGeom>
        </p:spPr>
        <p:txBody>
          <a:bodyPr wrap="square">
            <a:spAutoFit/>
          </a:bodyPr>
          <a:lstStyle/>
          <a:p>
            <a:pPr algn="just">
              <a:lnSpc>
                <a:spcPct val="200000"/>
              </a:lnSpc>
            </a:pPr>
            <a:r>
              <a:rPr lang="en-US" sz="1500" b="1" dirty="0">
                <a:latin typeface="Century Gothic" panose="020B0502020202020204" pitchFamily="34" charset="0"/>
              </a:rPr>
              <a:t>This utopian dream </a:t>
            </a:r>
            <a:r>
              <a:rPr lang="en-US" sz="1500" dirty="0">
                <a:latin typeface="Century Gothic" panose="020B0502020202020204" pitchFamily="34" charset="0"/>
              </a:rPr>
              <a:t>is generally described by one or more phrases or statements, which are brief proclamations that convey the organization's dreams for the future. By developing a vision and a mission statement, your organization makes the beliefs and governing principles of your organization clear to the greater community (as well as to your own staff, participants, and volunteers).</a:t>
            </a:r>
          </a:p>
        </p:txBody>
      </p:sp>
      <p:cxnSp>
        <p:nvCxnSpPr>
          <p:cNvPr id="4" name="Straight Connector 3"/>
          <p:cNvCxnSpPr/>
          <p:nvPr/>
        </p:nvCxnSpPr>
        <p:spPr>
          <a:xfrm>
            <a:off x="1069896" y="4806643"/>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069896" y="1678963"/>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1798413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71205" y="1100023"/>
            <a:ext cx="2573383" cy="707886"/>
          </a:xfrm>
          <a:prstGeom prst="rect">
            <a:avLst/>
          </a:prstGeom>
        </p:spPr>
        <p:txBody>
          <a:bodyPr wrap="square">
            <a:spAutoFit/>
          </a:bodyPr>
          <a:lstStyle/>
          <a:p>
            <a:pPr>
              <a:lnSpc>
                <a:spcPct val="200000"/>
              </a:lnSpc>
            </a:pPr>
            <a:r>
              <a:rPr lang="en-US" sz="2000" b="1" dirty="0"/>
              <a:t>CORE VALUES:</a:t>
            </a:r>
          </a:p>
        </p:txBody>
      </p:sp>
      <p:graphicFrame>
        <p:nvGraphicFramePr>
          <p:cNvPr id="7" name="Diagram 6"/>
          <p:cNvGraphicFramePr/>
          <p:nvPr>
            <p:extLst>
              <p:ext uri="{D42A27DB-BD31-4B8C-83A1-F6EECF244321}">
                <p14:modId xmlns:p14="http://schemas.microsoft.com/office/powerpoint/2010/main" val="3672985897"/>
              </p:ext>
            </p:extLst>
          </p:nvPr>
        </p:nvGraphicFramePr>
        <p:xfrm>
          <a:off x="-537029" y="435429"/>
          <a:ext cx="7503886" cy="59363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6260375" y="1719399"/>
            <a:ext cx="2502224" cy="2585323"/>
          </a:xfrm>
          <a:prstGeom prst="rect">
            <a:avLst/>
          </a:prstGeom>
          <a:noFill/>
        </p:spPr>
        <p:txBody>
          <a:bodyPr wrap="square" rtlCol="0">
            <a:spAutoFit/>
          </a:bodyPr>
          <a:lstStyle/>
          <a:p>
            <a:pPr marL="285750" indent="-285750">
              <a:lnSpc>
                <a:spcPct val="200000"/>
              </a:lnSpc>
              <a:buFont typeface="Wingdings" panose="05000000000000000000" pitchFamily="2" charset="2"/>
              <a:buChar char="§"/>
            </a:pPr>
            <a:r>
              <a:rPr lang="en-US" sz="1350" dirty="0"/>
              <a:t>Defines us – way of life</a:t>
            </a:r>
          </a:p>
          <a:p>
            <a:pPr marL="285750" indent="-285750">
              <a:lnSpc>
                <a:spcPct val="200000"/>
              </a:lnSpc>
              <a:buFont typeface="Wingdings" panose="05000000000000000000" pitchFamily="2" charset="2"/>
              <a:buChar char="§"/>
            </a:pPr>
            <a:r>
              <a:rPr lang="en-US" sz="1350" dirty="0"/>
              <a:t>Gives us the sense of purpose</a:t>
            </a:r>
          </a:p>
          <a:p>
            <a:pPr marL="285750" indent="-285750">
              <a:lnSpc>
                <a:spcPct val="200000"/>
              </a:lnSpc>
              <a:buFont typeface="Wingdings" panose="05000000000000000000" pitchFamily="2" charset="2"/>
              <a:buChar char="§"/>
            </a:pPr>
            <a:r>
              <a:rPr lang="en-US" sz="1350" dirty="0"/>
              <a:t>Connects us</a:t>
            </a:r>
          </a:p>
          <a:p>
            <a:pPr marL="285750" indent="-285750">
              <a:lnSpc>
                <a:spcPct val="200000"/>
              </a:lnSpc>
              <a:buFont typeface="Wingdings" panose="05000000000000000000" pitchFamily="2" charset="2"/>
              <a:buChar char="§"/>
            </a:pPr>
            <a:r>
              <a:rPr lang="en-US" sz="1350" dirty="0"/>
              <a:t>Brands Us</a:t>
            </a:r>
          </a:p>
          <a:p>
            <a:pPr marL="285750" indent="-285750">
              <a:lnSpc>
                <a:spcPct val="200000"/>
              </a:lnSpc>
              <a:buFont typeface="Wingdings" panose="05000000000000000000" pitchFamily="2" charset="2"/>
              <a:buChar char="§"/>
            </a:pPr>
            <a:r>
              <a:rPr lang="en-US" sz="1350" dirty="0"/>
              <a:t>Communication line</a:t>
            </a:r>
          </a:p>
        </p:txBody>
      </p:sp>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169305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59"/>
          <p:cNvSpPr>
            <a:spLocks noChangeArrowheads="1"/>
          </p:cNvSpPr>
          <p:nvPr/>
        </p:nvSpPr>
        <p:spPr bwMode="auto">
          <a:xfrm>
            <a:off x="1068345" y="2008875"/>
            <a:ext cx="434975" cy="3032125"/>
          </a:xfrm>
          <a:prstGeom prst="rect">
            <a:avLst/>
          </a:prstGeom>
          <a:solidFill>
            <a:srgbClr val="DEEB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64"/>
          <p:cNvSpPr>
            <a:spLocks noChangeArrowheads="1"/>
          </p:cNvSpPr>
          <p:nvPr/>
        </p:nvSpPr>
        <p:spPr bwMode="auto">
          <a:xfrm>
            <a:off x="7850145" y="1966013"/>
            <a:ext cx="434975" cy="3032125"/>
          </a:xfrm>
          <a:prstGeom prst="rect">
            <a:avLst/>
          </a:prstGeom>
          <a:solidFill>
            <a:srgbClr val="DEEBF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135" y="6070171"/>
            <a:ext cx="1686879" cy="498317"/>
          </a:xfrm>
          <a:prstGeom prst="rect">
            <a:avLst/>
          </a:prstGeom>
        </p:spPr>
      </p:pic>
      <p:sp>
        <p:nvSpPr>
          <p:cNvPr id="4" name="AutoShape 3"/>
          <p:cNvSpPr>
            <a:spLocks noChangeAspect="1" noChangeArrowheads="1" noTextEdit="1"/>
          </p:cNvSpPr>
          <p:nvPr/>
        </p:nvSpPr>
        <p:spPr bwMode="auto">
          <a:xfrm>
            <a:off x="1031832" y="1208775"/>
            <a:ext cx="7296150"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6432" y="1208775"/>
            <a:ext cx="1831975"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noChangeArrowheads="1"/>
          </p:cNvSpPr>
          <p:nvPr/>
        </p:nvSpPr>
        <p:spPr bwMode="auto">
          <a:xfrm>
            <a:off x="3589295" y="1229413"/>
            <a:ext cx="1739900" cy="520700"/>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8"/>
          <p:cNvSpPr>
            <a:spLocks noChangeArrowheads="1"/>
          </p:cNvSpPr>
          <p:nvPr/>
        </p:nvSpPr>
        <p:spPr bwMode="auto">
          <a:xfrm>
            <a:off x="3589295" y="1229413"/>
            <a:ext cx="1739900" cy="520700"/>
          </a:xfrm>
          <a:prstGeom prst="rect">
            <a:avLst/>
          </a:prstGeom>
          <a:solidFill>
            <a:srgbClr val="5FB68B"/>
          </a:solidFill>
          <a:ln w="7938" cap="sq">
            <a:solidFill>
              <a:srgbClr val="C8C8C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9"/>
          <p:cNvSpPr>
            <a:spLocks noChangeArrowheads="1"/>
          </p:cNvSpPr>
          <p:nvPr/>
        </p:nvSpPr>
        <p:spPr bwMode="auto">
          <a:xfrm>
            <a:off x="3849645" y="1273863"/>
            <a:ext cx="760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FFFFFF"/>
                </a:solidFill>
                <a:effectLst/>
                <a:latin typeface="Calibri" panose="020F0502020204030204" pitchFamily="34" charset="0"/>
              </a:rPr>
              <a:t>MISSION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9" name="Rectangle 10"/>
          <p:cNvSpPr>
            <a:spLocks noChangeArrowheads="1"/>
          </p:cNvSpPr>
          <p:nvPr/>
        </p:nvSpPr>
        <p:spPr bwMode="auto">
          <a:xfrm>
            <a:off x="4490995" y="1273863"/>
            <a:ext cx="1746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FFFFFF"/>
                </a:solidFill>
                <a:effectLst/>
                <a:latin typeface="Calibri" panose="020F0502020204030204" pitchFamily="34" charset="0"/>
              </a:rPr>
              <a: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11"/>
          <p:cNvSpPr>
            <a:spLocks noChangeArrowheads="1"/>
          </p:cNvSpPr>
          <p:nvPr/>
        </p:nvSpPr>
        <p:spPr bwMode="auto">
          <a:xfrm>
            <a:off x="4565607" y="1273863"/>
            <a:ext cx="623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FFFFFF"/>
                </a:solidFill>
                <a:effectLst/>
                <a:latin typeface="Calibri" panose="020F0502020204030204" pitchFamily="34" charset="0"/>
              </a:rPr>
              <a:t>VISION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1" name="Rectangle 12"/>
          <p:cNvSpPr>
            <a:spLocks noChangeArrowheads="1"/>
          </p:cNvSpPr>
          <p:nvPr/>
        </p:nvSpPr>
        <p:spPr bwMode="auto">
          <a:xfrm>
            <a:off x="4181432" y="1481825"/>
            <a:ext cx="6810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FFFFFF"/>
                </a:solidFill>
                <a:effectLst/>
                <a:latin typeface="Calibri" panose="020F0502020204030204" pitchFamily="34" charset="0"/>
              </a:rPr>
              <a:t>VALUES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Freeform 13"/>
          <p:cNvSpPr>
            <a:spLocks/>
          </p:cNvSpPr>
          <p:nvPr/>
        </p:nvSpPr>
        <p:spPr bwMode="auto">
          <a:xfrm>
            <a:off x="5329195" y="1489763"/>
            <a:ext cx="1217613" cy="460375"/>
          </a:xfrm>
          <a:custGeom>
            <a:avLst/>
            <a:gdLst>
              <a:gd name="T0" fmla="*/ 0 w 767"/>
              <a:gd name="T1" fmla="*/ 0 h 290"/>
              <a:gd name="T2" fmla="*/ 767 w 767"/>
              <a:gd name="T3" fmla="*/ 0 h 290"/>
              <a:gd name="T4" fmla="*/ 767 w 767"/>
              <a:gd name="T5" fmla="*/ 290 h 290"/>
            </a:gdLst>
            <a:ahLst/>
            <a:cxnLst>
              <a:cxn ang="0">
                <a:pos x="T0" y="T1"/>
              </a:cxn>
              <a:cxn ang="0">
                <a:pos x="T2" y="T3"/>
              </a:cxn>
              <a:cxn ang="0">
                <a:pos x="T4" y="T5"/>
              </a:cxn>
            </a:cxnLst>
            <a:rect l="0" t="0" r="r" b="b"/>
            <a:pathLst>
              <a:path w="767" h="290">
                <a:moveTo>
                  <a:pt x="0" y="0"/>
                </a:moveTo>
                <a:lnTo>
                  <a:pt x="767" y="0"/>
                </a:lnTo>
                <a:lnTo>
                  <a:pt x="767" y="290"/>
                </a:lnTo>
              </a:path>
            </a:pathLst>
          </a:custGeom>
          <a:noFill/>
          <a:ln w="9525" cap="rnd">
            <a:solidFill>
              <a:srgbClr val="43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4"/>
          <p:cNvSpPr>
            <a:spLocks/>
          </p:cNvSpPr>
          <p:nvPr/>
        </p:nvSpPr>
        <p:spPr bwMode="auto">
          <a:xfrm>
            <a:off x="6511882" y="1942200"/>
            <a:ext cx="68263" cy="66675"/>
          </a:xfrm>
          <a:custGeom>
            <a:avLst/>
            <a:gdLst>
              <a:gd name="T0" fmla="*/ 43 w 43"/>
              <a:gd name="T1" fmla="*/ 0 h 42"/>
              <a:gd name="T2" fmla="*/ 22 w 43"/>
              <a:gd name="T3" fmla="*/ 42 h 42"/>
              <a:gd name="T4" fmla="*/ 0 w 43"/>
              <a:gd name="T5" fmla="*/ 0 h 42"/>
              <a:gd name="T6" fmla="*/ 43 w 43"/>
              <a:gd name="T7" fmla="*/ 0 h 42"/>
            </a:gdLst>
            <a:ahLst/>
            <a:cxnLst>
              <a:cxn ang="0">
                <a:pos x="T0" y="T1"/>
              </a:cxn>
              <a:cxn ang="0">
                <a:pos x="T2" y="T3"/>
              </a:cxn>
              <a:cxn ang="0">
                <a:pos x="T4" y="T5"/>
              </a:cxn>
              <a:cxn ang="0">
                <a:pos x="T6" y="T7"/>
              </a:cxn>
            </a:cxnLst>
            <a:rect l="0" t="0" r="r" b="b"/>
            <a:pathLst>
              <a:path w="43" h="42">
                <a:moveTo>
                  <a:pt x="43" y="0"/>
                </a:moveTo>
                <a:lnTo>
                  <a:pt x="22" y="42"/>
                </a:lnTo>
                <a:lnTo>
                  <a:pt x="0" y="0"/>
                </a:lnTo>
                <a:lnTo>
                  <a:pt x="4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39"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0170" y="1988238"/>
            <a:ext cx="20939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7"/>
          <p:cNvSpPr>
            <a:spLocks noChangeArrowheads="1"/>
          </p:cNvSpPr>
          <p:nvPr/>
        </p:nvSpPr>
        <p:spPr bwMode="auto">
          <a:xfrm>
            <a:off x="5546682" y="2008875"/>
            <a:ext cx="1998663" cy="433388"/>
          </a:xfrm>
          <a:prstGeom prst="rect">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18"/>
          <p:cNvSpPr>
            <a:spLocks noChangeArrowheads="1"/>
          </p:cNvSpPr>
          <p:nvPr/>
        </p:nvSpPr>
        <p:spPr bwMode="auto">
          <a:xfrm>
            <a:off x="5546682" y="2008875"/>
            <a:ext cx="1998663" cy="433388"/>
          </a:xfrm>
          <a:prstGeom prst="rect">
            <a:avLst/>
          </a:prstGeom>
          <a:noFill/>
          <a:ln w="7938" cap="sq">
            <a:solidFill>
              <a:srgbClr val="C8C8C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9"/>
          <p:cNvSpPr>
            <a:spLocks noChangeArrowheads="1"/>
          </p:cNvSpPr>
          <p:nvPr/>
        </p:nvSpPr>
        <p:spPr bwMode="auto">
          <a:xfrm>
            <a:off x="6238832" y="2131113"/>
            <a:ext cx="681038"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entury Gothic" panose="020B0502020202020204" pitchFamily="34" charset="0"/>
              </a:rPr>
              <a:t>CULTURE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1044"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9845" y="1988238"/>
            <a:ext cx="20939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2"/>
          <p:cNvSpPr>
            <a:spLocks noChangeArrowheads="1"/>
          </p:cNvSpPr>
          <p:nvPr/>
        </p:nvSpPr>
        <p:spPr bwMode="auto">
          <a:xfrm>
            <a:off x="1677945" y="2008875"/>
            <a:ext cx="1998663" cy="433388"/>
          </a:xfrm>
          <a:prstGeom prst="rect">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23"/>
          <p:cNvSpPr>
            <a:spLocks noChangeArrowheads="1"/>
          </p:cNvSpPr>
          <p:nvPr/>
        </p:nvSpPr>
        <p:spPr bwMode="auto">
          <a:xfrm>
            <a:off x="1677945" y="2008875"/>
            <a:ext cx="1998663" cy="433388"/>
          </a:xfrm>
          <a:prstGeom prst="rect">
            <a:avLst/>
          </a:prstGeom>
          <a:noFill/>
          <a:ln w="7938" cap="sq">
            <a:solidFill>
              <a:srgbClr val="C8C8C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Rectangle 24"/>
          <p:cNvSpPr>
            <a:spLocks noChangeArrowheads="1"/>
          </p:cNvSpPr>
          <p:nvPr/>
        </p:nvSpPr>
        <p:spPr bwMode="auto">
          <a:xfrm>
            <a:off x="2320882" y="2131113"/>
            <a:ext cx="782638"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entury Gothic" panose="020B0502020202020204" pitchFamily="34" charset="0"/>
              </a:rPr>
              <a:t>STRATEGY</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 name="Freeform 25"/>
          <p:cNvSpPr>
            <a:spLocks/>
          </p:cNvSpPr>
          <p:nvPr/>
        </p:nvSpPr>
        <p:spPr bwMode="auto">
          <a:xfrm>
            <a:off x="2676482" y="1489763"/>
            <a:ext cx="912813" cy="460375"/>
          </a:xfrm>
          <a:custGeom>
            <a:avLst/>
            <a:gdLst>
              <a:gd name="T0" fmla="*/ 575 w 575"/>
              <a:gd name="T1" fmla="*/ 0 h 290"/>
              <a:gd name="T2" fmla="*/ 0 w 575"/>
              <a:gd name="T3" fmla="*/ 0 h 290"/>
              <a:gd name="T4" fmla="*/ 0 w 575"/>
              <a:gd name="T5" fmla="*/ 290 h 290"/>
            </a:gdLst>
            <a:ahLst/>
            <a:cxnLst>
              <a:cxn ang="0">
                <a:pos x="T0" y="T1"/>
              </a:cxn>
              <a:cxn ang="0">
                <a:pos x="T2" y="T3"/>
              </a:cxn>
              <a:cxn ang="0">
                <a:pos x="T4" y="T5"/>
              </a:cxn>
            </a:cxnLst>
            <a:rect l="0" t="0" r="r" b="b"/>
            <a:pathLst>
              <a:path w="575" h="290">
                <a:moveTo>
                  <a:pt x="575" y="0"/>
                </a:moveTo>
                <a:lnTo>
                  <a:pt x="0" y="0"/>
                </a:lnTo>
                <a:lnTo>
                  <a:pt x="0" y="290"/>
                </a:lnTo>
              </a:path>
            </a:pathLst>
          </a:custGeom>
          <a:noFill/>
          <a:ln w="9525" cap="rnd">
            <a:solidFill>
              <a:srgbClr val="43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26"/>
          <p:cNvSpPr>
            <a:spLocks/>
          </p:cNvSpPr>
          <p:nvPr/>
        </p:nvSpPr>
        <p:spPr bwMode="auto">
          <a:xfrm>
            <a:off x="2643145" y="1942200"/>
            <a:ext cx="68263" cy="66675"/>
          </a:xfrm>
          <a:custGeom>
            <a:avLst/>
            <a:gdLst>
              <a:gd name="T0" fmla="*/ 43 w 43"/>
              <a:gd name="T1" fmla="*/ 0 h 42"/>
              <a:gd name="T2" fmla="*/ 21 w 43"/>
              <a:gd name="T3" fmla="*/ 42 h 42"/>
              <a:gd name="T4" fmla="*/ 0 w 43"/>
              <a:gd name="T5" fmla="*/ 0 h 42"/>
              <a:gd name="T6" fmla="*/ 43 w 43"/>
              <a:gd name="T7" fmla="*/ 0 h 42"/>
            </a:gdLst>
            <a:ahLst/>
            <a:cxnLst>
              <a:cxn ang="0">
                <a:pos x="T0" y="T1"/>
              </a:cxn>
              <a:cxn ang="0">
                <a:pos x="T2" y="T3"/>
              </a:cxn>
              <a:cxn ang="0">
                <a:pos x="T4" y="T5"/>
              </a:cxn>
              <a:cxn ang="0">
                <a:pos x="T6" y="T7"/>
              </a:cxn>
            </a:cxnLst>
            <a:rect l="0" t="0" r="r" b="b"/>
            <a:pathLst>
              <a:path w="43" h="42">
                <a:moveTo>
                  <a:pt x="43" y="0"/>
                </a:moveTo>
                <a:lnTo>
                  <a:pt x="21" y="42"/>
                </a:lnTo>
                <a:lnTo>
                  <a:pt x="0" y="0"/>
                </a:lnTo>
                <a:lnTo>
                  <a:pt x="4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Line 27"/>
          <p:cNvSpPr>
            <a:spLocks noChangeShapeType="1"/>
          </p:cNvSpPr>
          <p:nvPr/>
        </p:nvSpPr>
        <p:spPr bwMode="auto">
          <a:xfrm>
            <a:off x="2676482" y="2442263"/>
            <a:ext cx="0" cy="287338"/>
          </a:xfrm>
          <a:prstGeom prst="line">
            <a:avLst/>
          </a:prstGeom>
          <a:noFill/>
          <a:ln w="9525"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28"/>
          <p:cNvSpPr>
            <a:spLocks/>
          </p:cNvSpPr>
          <p:nvPr/>
        </p:nvSpPr>
        <p:spPr bwMode="auto">
          <a:xfrm>
            <a:off x="2643145" y="2721663"/>
            <a:ext cx="68263" cy="66675"/>
          </a:xfrm>
          <a:custGeom>
            <a:avLst/>
            <a:gdLst>
              <a:gd name="T0" fmla="*/ 43 w 43"/>
              <a:gd name="T1" fmla="*/ 0 h 42"/>
              <a:gd name="T2" fmla="*/ 21 w 43"/>
              <a:gd name="T3" fmla="*/ 42 h 42"/>
              <a:gd name="T4" fmla="*/ 0 w 43"/>
              <a:gd name="T5" fmla="*/ 0 h 42"/>
              <a:gd name="T6" fmla="*/ 43 w 43"/>
              <a:gd name="T7" fmla="*/ 0 h 42"/>
            </a:gdLst>
            <a:ahLst/>
            <a:cxnLst>
              <a:cxn ang="0">
                <a:pos x="T0" y="T1"/>
              </a:cxn>
              <a:cxn ang="0">
                <a:pos x="T2" y="T3"/>
              </a:cxn>
              <a:cxn ang="0">
                <a:pos x="T4" y="T5"/>
              </a:cxn>
              <a:cxn ang="0">
                <a:pos x="T6" y="T7"/>
              </a:cxn>
            </a:cxnLst>
            <a:rect l="0" t="0" r="r" b="b"/>
            <a:pathLst>
              <a:path w="43" h="42">
                <a:moveTo>
                  <a:pt x="43" y="0"/>
                </a:moveTo>
                <a:lnTo>
                  <a:pt x="21" y="42"/>
                </a:lnTo>
                <a:lnTo>
                  <a:pt x="0" y="0"/>
                </a:lnTo>
                <a:lnTo>
                  <a:pt x="4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53" name="Picture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357" y="2783575"/>
            <a:ext cx="2000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0"/>
          <p:cNvSpPr>
            <a:spLocks noChangeArrowheads="1"/>
          </p:cNvSpPr>
          <p:nvPr/>
        </p:nvSpPr>
        <p:spPr bwMode="auto">
          <a:xfrm>
            <a:off x="1677945" y="2788338"/>
            <a:ext cx="1998663" cy="520700"/>
          </a:xfrm>
          <a:prstGeom prst="rect">
            <a:avLst/>
          </a:prstGeom>
          <a:noFill/>
          <a:ln w="7938" cap="sq">
            <a:solidFill>
              <a:srgbClr val="9191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Rectangle 31"/>
          <p:cNvSpPr>
            <a:spLocks noChangeArrowheads="1"/>
          </p:cNvSpPr>
          <p:nvPr/>
        </p:nvSpPr>
        <p:spPr bwMode="auto">
          <a:xfrm>
            <a:off x="2462170" y="2955025"/>
            <a:ext cx="508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GOALS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6" name="Line 32"/>
          <p:cNvSpPr>
            <a:spLocks noChangeShapeType="1"/>
          </p:cNvSpPr>
          <p:nvPr/>
        </p:nvSpPr>
        <p:spPr bwMode="auto">
          <a:xfrm>
            <a:off x="2676482" y="3309038"/>
            <a:ext cx="0" cy="287338"/>
          </a:xfrm>
          <a:prstGeom prst="line">
            <a:avLst/>
          </a:prstGeom>
          <a:noFill/>
          <a:ln w="952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p:cNvSpPr>
          <p:nvPr/>
        </p:nvSpPr>
        <p:spPr bwMode="auto">
          <a:xfrm>
            <a:off x="2643145" y="3588438"/>
            <a:ext cx="68263" cy="66675"/>
          </a:xfrm>
          <a:custGeom>
            <a:avLst/>
            <a:gdLst>
              <a:gd name="T0" fmla="*/ 43 w 43"/>
              <a:gd name="T1" fmla="*/ 0 h 42"/>
              <a:gd name="T2" fmla="*/ 21 w 43"/>
              <a:gd name="T3" fmla="*/ 42 h 42"/>
              <a:gd name="T4" fmla="*/ 0 w 43"/>
              <a:gd name="T5" fmla="*/ 0 h 42"/>
              <a:gd name="T6" fmla="*/ 43 w 43"/>
              <a:gd name="T7" fmla="*/ 0 h 42"/>
            </a:gdLst>
            <a:ahLst/>
            <a:cxnLst>
              <a:cxn ang="0">
                <a:pos x="T0" y="T1"/>
              </a:cxn>
              <a:cxn ang="0">
                <a:pos x="T2" y="T3"/>
              </a:cxn>
              <a:cxn ang="0">
                <a:pos x="T4" y="T5"/>
              </a:cxn>
              <a:cxn ang="0">
                <a:pos x="T6" y="T7"/>
              </a:cxn>
            </a:cxnLst>
            <a:rect l="0" t="0" r="r" b="b"/>
            <a:pathLst>
              <a:path w="43" h="42">
                <a:moveTo>
                  <a:pt x="43" y="0"/>
                </a:moveTo>
                <a:lnTo>
                  <a:pt x="21" y="42"/>
                </a:lnTo>
                <a:lnTo>
                  <a:pt x="0" y="0"/>
                </a:lnTo>
                <a:lnTo>
                  <a:pt x="43"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58" name="Picture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357" y="3648763"/>
            <a:ext cx="20002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35"/>
          <p:cNvSpPr>
            <a:spLocks noChangeArrowheads="1"/>
          </p:cNvSpPr>
          <p:nvPr/>
        </p:nvSpPr>
        <p:spPr bwMode="auto">
          <a:xfrm>
            <a:off x="1677945" y="3655113"/>
            <a:ext cx="1998663" cy="520700"/>
          </a:xfrm>
          <a:prstGeom prst="rect">
            <a:avLst/>
          </a:prstGeom>
          <a:noFill/>
          <a:ln w="7938" cap="sq">
            <a:solidFill>
              <a:srgbClr val="9191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Rectangle 36"/>
          <p:cNvSpPr>
            <a:spLocks noChangeArrowheads="1"/>
          </p:cNvSpPr>
          <p:nvPr/>
        </p:nvSpPr>
        <p:spPr bwMode="auto">
          <a:xfrm>
            <a:off x="2301832" y="3820213"/>
            <a:ext cx="825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OBJECTIVES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0" name="Line 37"/>
          <p:cNvSpPr>
            <a:spLocks noChangeShapeType="1"/>
          </p:cNvSpPr>
          <p:nvPr/>
        </p:nvSpPr>
        <p:spPr bwMode="auto">
          <a:xfrm>
            <a:off x="2676482" y="4175813"/>
            <a:ext cx="0" cy="287338"/>
          </a:xfrm>
          <a:prstGeom prst="line">
            <a:avLst/>
          </a:prstGeom>
          <a:noFill/>
          <a:ln w="952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38"/>
          <p:cNvSpPr>
            <a:spLocks/>
          </p:cNvSpPr>
          <p:nvPr/>
        </p:nvSpPr>
        <p:spPr bwMode="auto">
          <a:xfrm>
            <a:off x="2643145" y="4453625"/>
            <a:ext cx="68263" cy="68263"/>
          </a:xfrm>
          <a:custGeom>
            <a:avLst/>
            <a:gdLst>
              <a:gd name="T0" fmla="*/ 43 w 43"/>
              <a:gd name="T1" fmla="*/ 0 h 43"/>
              <a:gd name="T2" fmla="*/ 21 w 43"/>
              <a:gd name="T3" fmla="*/ 43 h 43"/>
              <a:gd name="T4" fmla="*/ 0 w 43"/>
              <a:gd name="T5" fmla="*/ 0 h 43"/>
              <a:gd name="T6" fmla="*/ 43 w 43"/>
              <a:gd name="T7" fmla="*/ 0 h 43"/>
            </a:gdLst>
            <a:ahLst/>
            <a:cxnLst>
              <a:cxn ang="0">
                <a:pos x="T0" y="T1"/>
              </a:cxn>
              <a:cxn ang="0">
                <a:pos x="T2" y="T3"/>
              </a:cxn>
              <a:cxn ang="0">
                <a:pos x="T4" y="T5"/>
              </a:cxn>
              <a:cxn ang="0">
                <a:pos x="T6" y="T7"/>
              </a:cxn>
            </a:cxnLst>
            <a:rect l="0" t="0" r="r" b="b"/>
            <a:pathLst>
              <a:path w="43" h="43">
                <a:moveTo>
                  <a:pt x="43" y="0"/>
                </a:moveTo>
                <a:lnTo>
                  <a:pt x="21" y="43"/>
                </a:lnTo>
                <a:lnTo>
                  <a:pt x="0" y="0"/>
                </a:lnTo>
                <a:lnTo>
                  <a:pt x="43"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63" name="Picture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357" y="4515538"/>
            <a:ext cx="2000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40"/>
          <p:cNvSpPr>
            <a:spLocks noChangeArrowheads="1"/>
          </p:cNvSpPr>
          <p:nvPr/>
        </p:nvSpPr>
        <p:spPr bwMode="auto">
          <a:xfrm>
            <a:off x="1677945" y="4521888"/>
            <a:ext cx="1998663" cy="519113"/>
          </a:xfrm>
          <a:prstGeom prst="rect">
            <a:avLst/>
          </a:prstGeom>
          <a:noFill/>
          <a:ln w="7938" cap="sq">
            <a:solidFill>
              <a:srgbClr val="9191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41"/>
          <p:cNvSpPr>
            <a:spLocks noChangeArrowheads="1"/>
          </p:cNvSpPr>
          <p:nvPr/>
        </p:nvSpPr>
        <p:spPr bwMode="auto">
          <a:xfrm>
            <a:off x="2335170" y="4686988"/>
            <a:ext cx="7604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ACTIVITIES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4" name="Line 42"/>
          <p:cNvSpPr>
            <a:spLocks noChangeShapeType="1"/>
          </p:cNvSpPr>
          <p:nvPr/>
        </p:nvSpPr>
        <p:spPr bwMode="auto">
          <a:xfrm>
            <a:off x="6546807" y="2442263"/>
            <a:ext cx="0" cy="287338"/>
          </a:xfrm>
          <a:prstGeom prst="line">
            <a:avLst/>
          </a:prstGeom>
          <a:noFill/>
          <a:ln w="9525"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43"/>
          <p:cNvSpPr>
            <a:spLocks/>
          </p:cNvSpPr>
          <p:nvPr/>
        </p:nvSpPr>
        <p:spPr bwMode="auto">
          <a:xfrm>
            <a:off x="6511882" y="2721663"/>
            <a:ext cx="68263" cy="66675"/>
          </a:xfrm>
          <a:custGeom>
            <a:avLst/>
            <a:gdLst>
              <a:gd name="T0" fmla="*/ 43 w 43"/>
              <a:gd name="T1" fmla="*/ 0 h 42"/>
              <a:gd name="T2" fmla="*/ 22 w 43"/>
              <a:gd name="T3" fmla="*/ 42 h 42"/>
              <a:gd name="T4" fmla="*/ 0 w 43"/>
              <a:gd name="T5" fmla="*/ 0 h 42"/>
              <a:gd name="T6" fmla="*/ 43 w 43"/>
              <a:gd name="T7" fmla="*/ 0 h 42"/>
            </a:gdLst>
            <a:ahLst/>
            <a:cxnLst>
              <a:cxn ang="0">
                <a:pos x="T0" y="T1"/>
              </a:cxn>
              <a:cxn ang="0">
                <a:pos x="T2" y="T3"/>
              </a:cxn>
              <a:cxn ang="0">
                <a:pos x="T4" y="T5"/>
              </a:cxn>
              <a:cxn ang="0">
                <a:pos x="T6" y="T7"/>
              </a:cxn>
            </a:cxnLst>
            <a:rect l="0" t="0" r="r" b="b"/>
            <a:pathLst>
              <a:path w="43" h="42">
                <a:moveTo>
                  <a:pt x="43" y="0"/>
                </a:moveTo>
                <a:lnTo>
                  <a:pt x="22" y="42"/>
                </a:lnTo>
                <a:lnTo>
                  <a:pt x="0" y="0"/>
                </a:lnTo>
                <a:lnTo>
                  <a:pt x="4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68" name="Picture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5095" y="2783575"/>
            <a:ext cx="2000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45"/>
          <p:cNvSpPr>
            <a:spLocks noChangeArrowheads="1"/>
          </p:cNvSpPr>
          <p:nvPr/>
        </p:nvSpPr>
        <p:spPr bwMode="auto">
          <a:xfrm>
            <a:off x="5546682" y="2788338"/>
            <a:ext cx="1998663" cy="520700"/>
          </a:xfrm>
          <a:prstGeom prst="rect">
            <a:avLst/>
          </a:prstGeom>
          <a:noFill/>
          <a:ln w="7938" cap="sq">
            <a:solidFill>
              <a:srgbClr val="9191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Rectangle 46"/>
          <p:cNvSpPr>
            <a:spLocks noChangeArrowheads="1"/>
          </p:cNvSpPr>
          <p:nvPr/>
        </p:nvSpPr>
        <p:spPr bwMode="auto">
          <a:xfrm>
            <a:off x="6299157" y="2955025"/>
            <a:ext cx="5730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VALUES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8" name="Line 47"/>
          <p:cNvSpPr>
            <a:spLocks noChangeShapeType="1"/>
          </p:cNvSpPr>
          <p:nvPr/>
        </p:nvSpPr>
        <p:spPr bwMode="auto">
          <a:xfrm>
            <a:off x="6546807" y="3309038"/>
            <a:ext cx="0" cy="287338"/>
          </a:xfrm>
          <a:prstGeom prst="line">
            <a:avLst/>
          </a:prstGeom>
          <a:noFill/>
          <a:ln w="952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48"/>
          <p:cNvSpPr>
            <a:spLocks/>
          </p:cNvSpPr>
          <p:nvPr/>
        </p:nvSpPr>
        <p:spPr bwMode="auto">
          <a:xfrm>
            <a:off x="6511882" y="3588438"/>
            <a:ext cx="68263" cy="66675"/>
          </a:xfrm>
          <a:custGeom>
            <a:avLst/>
            <a:gdLst>
              <a:gd name="T0" fmla="*/ 43 w 43"/>
              <a:gd name="T1" fmla="*/ 0 h 42"/>
              <a:gd name="T2" fmla="*/ 22 w 43"/>
              <a:gd name="T3" fmla="*/ 42 h 42"/>
              <a:gd name="T4" fmla="*/ 0 w 43"/>
              <a:gd name="T5" fmla="*/ 0 h 42"/>
              <a:gd name="T6" fmla="*/ 43 w 43"/>
              <a:gd name="T7" fmla="*/ 0 h 42"/>
            </a:gdLst>
            <a:ahLst/>
            <a:cxnLst>
              <a:cxn ang="0">
                <a:pos x="T0" y="T1"/>
              </a:cxn>
              <a:cxn ang="0">
                <a:pos x="T2" y="T3"/>
              </a:cxn>
              <a:cxn ang="0">
                <a:pos x="T4" y="T5"/>
              </a:cxn>
              <a:cxn ang="0">
                <a:pos x="T6" y="T7"/>
              </a:cxn>
            </a:cxnLst>
            <a:rect l="0" t="0" r="r" b="b"/>
            <a:pathLst>
              <a:path w="43" h="42">
                <a:moveTo>
                  <a:pt x="43" y="0"/>
                </a:moveTo>
                <a:lnTo>
                  <a:pt x="22" y="42"/>
                </a:lnTo>
                <a:lnTo>
                  <a:pt x="0" y="0"/>
                </a:lnTo>
                <a:lnTo>
                  <a:pt x="43"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73" name="Picture 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5095" y="3648763"/>
            <a:ext cx="20002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50"/>
          <p:cNvSpPr>
            <a:spLocks noChangeArrowheads="1"/>
          </p:cNvSpPr>
          <p:nvPr/>
        </p:nvSpPr>
        <p:spPr bwMode="auto">
          <a:xfrm>
            <a:off x="5546682" y="3655113"/>
            <a:ext cx="1998663" cy="520700"/>
          </a:xfrm>
          <a:prstGeom prst="rect">
            <a:avLst/>
          </a:prstGeom>
          <a:noFill/>
          <a:ln w="7938" cap="sq">
            <a:solidFill>
              <a:srgbClr val="9191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Rectangle 51"/>
          <p:cNvSpPr>
            <a:spLocks noChangeArrowheads="1"/>
          </p:cNvSpPr>
          <p:nvPr/>
        </p:nvSpPr>
        <p:spPr bwMode="auto">
          <a:xfrm>
            <a:off x="6203907" y="3820213"/>
            <a:ext cx="7604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PRACTICES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2" name="Line 52"/>
          <p:cNvSpPr>
            <a:spLocks noChangeShapeType="1"/>
          </p:cNvSpPr>
          <p:nvPr/>
        </p:nvSpPr>
        <p:spPr bwMode="auto">
          <a:xfrm>
            <a:off x="6546807" y="4175813"/>
            <a:ext cx="0" cy="287338"/>
          </a:xfrm>
          <a:prstGeom prst="line">
            <a:avLst/>
          </a:prstGeom>
          <a:noFill/>
          <a:ln w="952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53"/>
          <p:cNvSpPr>
            <a:spLocks/>
          </p:cNvSpPr>
          <p:nvPr/>
        </p:nvSpPr>
        <p:spPr bwMode="auto">
          <a:xfrm>
            <a:off x="6511882" y="4453625"/>
            <a:ext cx="68263" cy="68263"/>
          </a:xfrm>
          <a:custGeom>
            <a:avLst/>
            <a:gdLst>
              <a:gd name="T0" fmla="*/ 43 w 43"/>
              <a:gd name="T1" fmla="*/ 0 h 43"/>
              <a:gd name="T2" fmla="*/ 22 w 43"/>
              <a:gd name="T3" fmla="*/ 43 h 43"/>
              <a:gd name="T4" fmla="*/ 0 w 43"/>
              <a:gd name="T5" fmla="*/ 0 h 43"/>
              <a:gd name="T6" fmla="*/ 43 w 43"/>
              <a:gd name="T7" fmla="*/ 0 h 43"/>
            </a:gdLst>
            <a:ahLst/>
            <a:cxnLst>
              <a:cxn ang="0">
                <a:pos x="T0" y="T1"/>
              </a:cxn>
              <a:cxn ang="0">
                <a:pos x="T2" y="T3"/>
              </a:cxn>
              <a:cxn ang="0">
                <a:pos x="T4" y="T5"/>
              </a:cxn>
              <a:cxn ang="0">
                <a:pos x="T6" y="T7"/>
              </a:cxn>
            </a:cxnLst>
            <a:rect l="0" t="0" r="r" b="b"/>
            <a:pathLst>
              <a:path w="43" h="43">
                <a:moveTo>
                  <a:pt x="43" y="0"/>
                </a:moveTo>
                <a:lnTo>
                  <a:pt x="22" y="43"/>
                </a:lnTo>
                <a:lnTo>
                  <a:pt x="0" y="0"/>
                </a:lnTo>
                <a:lnTo>
                  <a:pt x="43"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78" name="Picture 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5095" y="4515538"/>
            <a:ext cx="2000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55"/>
          <p:cNvSpPr>
            <a:spLocks noChangeArrowheads="1"/>
          </p:cNvSpPr>
          <p:nvPr/>
        </p:nvSpPr>
        <p:spPr bwMode="auto">
          <a:xfrm>
            <a:off x="5546682" y="4521888"/>
            <a:ext cx="1998663" cy="519113"/>
          </a:xfrm>
          <a:prstGeom prst="rect">
            <a:avLst/>
          </a:prstGeom>
          <a:noFill/>
          <a:ln w="7938" cap="sq">
            <a:solidFill>
              <a:srgbClr val="9191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Rectangle 56"/>
          <p:cNvSpPr>
            <a:spLocks noChangeArrowheads="1"/>
          </p:cNvSpPr>
          <p:nvPr/>
        </p:nvSpPr>
        <p:spPr bwMode="auto">
          <a:xfrm>
            <a:off x="6124532" y="4686988"/>
            <a:ext cx="9191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BEHAVIOURS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7" name="Rectangle 60"/>
          <p:cNvSpPr>
            <a:spLocks noChangeArrowheads="1"/>
          </p:cNvSpPr>
          <p:nvPr/>
        </p:nvSpPr>
        <p:spPr bwMode="auto">
          <a:xfrm>
            <a:off x="1068345" y="2008875"/>
            <a:ext cx="434975" cy="3032125"/>
          </a:xfrm>
          <a:prstGeom prst="rect">
            <a:avLst/>
          </a:prstGeom>
          <a:noFill/>
          <a:ln w="7938" cap="sq">
            <a:solidFill>
              <a:srgbClr val="C8C8C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Rectangle 65"/>
          <p:cNvSpPr>
            <a:spLocks noChangeArrowheads="1"/>
          </p:cNvSpPr>
          <p:nvPr/>
        </p:nvSpPr>
        <p:spPr bwMode="auto">
          <a:xfrm>
            <a:off x="7850145" y="1966013"/>
            <a:ext cx="434975" cy="3032125"/>
          </a:xfrm>
          <a:prstGeom prst="rect">
            <a:avLst/>
          </a:prstGeom>
          <a:noFill/>
          <a:ln w="7938" cap="sq">
            <a:solidFill>
              <a:srgbClr val="C8C8C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Rectangle 66"/>
          <p:cNvSpPr>
            <a:spLocks noChangeArrowheads="1"/>
          </p:cNvSpPr>
          <p:nvPr/>
        </p:nvSpPr>
        <p:spPr bwMode="auto">
          <a:xfrm rot="16200000">
            <a:off x="7028406" y="3368219"/>
            <a:ext cx="207962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entury Gothic" panose="020B0502020202020204" pitchFamily="34" charset="0"/>
              </a:rPr>
              <a:t>DRIVING PATH</a:t>
            </a:r>
            <a:endParaRPr kumimoji="0" lang="en-US" altLang="en-US" sz="1100" b="0" i="0" u="none" strike="noStrike" cap="none" normalizeH="0" baseline="0" dirty="0" smtClean="0">
              <a:ln>
                <a:noFill/>
              </a:ln>
              <a:solidFill>
                <a:schemeClr val="tx1"/>
              </a:solidFill>
              <a:effectLst/>
            </a:endParaRPr>
          </a:p>
        </p:txBody>
      </p:sp>
      <p:pic>
        <p:nvPicPr>
          <p:cNvPr id="1091" name="Picture 6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9845" y="5280713"/>
            <a:ext cx="596423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tangle 69"/>
          <p:cNvSpPr>
            <a:spLocks noChangeArrowheads="1"/>
          </p:cNvSpPr>
          <p:nvPr/>
        </p:nvSpPr>
        <p:spPr bwMode="auto">
          <a:xfrm>
            <a:off x="1677945" y="5301350"/>
            <a:ext cx="5867400" cy="433388"/>
          </a:xfrm>
          <a:prstGeom prst="rect">
            <a:avLst/>
          </a:prstGeom>
          <a:solidFill>
            <a:srgbClr val="5FB68B"/>
          </a:solidFill>
          <a:ln>
            <a:noFill/>
          </a:ln>
        </p:spPr>
        <p:txBody>
          <a:bodyPr vert="horz" wrap="square" lIns="91440" tIns="45720" rIns="91440" bIns="45720" numCol="1" anchor="t" anchorCtr="0" compatLnSpc="1">
            <a:prstTxWarp prst="textNoShape">
              <a:avLst/>
            </a:prstTxWarp>
          </a:bodyPr>
          <a:lstStyle/>
          <a:p>
            <a:endParaRPr lang="en-US">
              <a:solidFill>
                <a:srgbClr val="5FB68B"/>
              </a:solidFill>
            </a:endParaRPr>
          </a:p>
        </p:txBody>
      </p:sp>
      <p:sp>
        <p:nvSpPr>
          <p:cNvPr id="54" name="Rectangle 71"/>
          <p:cNvSpPr>
            <a:spLocks noChangeArrowheads="1"/>
          </p:cNvSpPr>
          <p:nvPr/>
        </p:nvSpPr>
        <p:spPr bwMode="auto">
          <a:xfrm>
            <a:off x="4333832" y="5423588"/>
            <a:ext cx="74860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bg1"/>
                </a:solidFill>
                <a:effectLst/>
                <a:latin typeface="Century Gothic" panose="020B0502020202020204" pitchFamily="34" charset="0"/>
              </a:rPr>
              <a:t>RESULTS</a:t>
            </a:r>
            <a:endParaRPr kumimoji="0" lang="en-US" altLang="en-US" sz="2400" b="0" i="0" u="none" strike="noStrike" cap="none" normalizeH="0" baseline="0" dirty="0" smtClean="0">
              <a:ln>
                <a:noFill/>
              </a:ln>
              <a:solidFill>
                <a:schemeClr val="bg1"/>
              </a:solidFill>
              <a:effectLst/>
            </a:endParaRPr>
          </a:p>
        </p:txBody>
      </p:sp>
      <p:sp>
        <p:nvSpPr>
          <p:cNvPr id="55" name="Freeform 72"/>
          <p:cNvSpPr>
            <a:spLocks/>
          </p:cNvSpPr>
          <p:nvPr/>
        </p:nvSpPr>
        <p:spPr bwMode="auto">
          <a:xfrm>
            <a:off x="4611645" y="5041000"/>
            <a:ext cx="1935163" cy="201613"/>
          </a:xfrm>
          <a:custGeom>
            <a:avLst/>
            <a:gdLst>
              <a:gd name="T0" fmla="*/ 1219 w 1219"/>
              <a:gd name="T1" fmla="*/ 0 h 127"/>
              <a:gd name="T2" fmla="*/ 1219 w 1219"/>
              <a:gd name="T3" fmla="*/ 55 h 127"/>
              <a:gd name="T4" fmla="*/ 0 w 1219"/>
              <a:gd name="T5" fmla="*/ 55 h 127"/>
              <a:gd name="T6" fmla="*/ 0 w 1219"/>
              <a:gd name="T7" fmla="*/ 127 h 127"/>
            </a:gdLst>
            <a:ahLst/>
            <a:cxnLst>
              <a:cxn ang="0">
                <a:pos x="T0" y="T1"/>
              </a:cxn>
              <a:cxn ang="0">
                <a:pos x="T2" y="T3"/>
              </a:cxn>
              <a:cxn ang="0">
                <a:pos x="T4" y="T5"/>
              </a:cxn>
              <a:cxn ang="0">
                <a:pos x="T6" y="T7"/>
              </a:cxn>
            </a:cxnLst>
            <a:rect l="0" t="0" r="r" b="b"/>
            <a:pathLst>
              <a:path w="1219" h="127">
                <a:moveTo>
                  <a:pt x="1219" y="0"/>
                </a:moveTo>
                <a:lnTo>
                  <a:pt x="1219" y="55"/>
                </a:lnTo>
                <a:lnTo>
                  <a:pt x="0" y="55"/>
                </a:lnTo>
                <a:lnTo>
                  <a:pt x="0" y="127"/>
                </a:lnTo>
              </a:path>
            </a:pathLst>
          </a:custGeom>
          <a:noFill/>
          <a:ln w="9525" cap="rnd">
            <a:solidFill>
              <a:srgbClr val="A5A5A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73"/>
          <p:cNvSpPr>
            <a:spLocks/>
          </p:cNvSpPr>
          <p:nvPr/>
        </p:nvSpPr>
        <p:spPr bwMode="auto">
          <a:xfrm>
            <a:off x="4578307" y="5234675"/>
            <a:ext cx="66675" cy="66675"/>
          </a:xfrm>
          <a:custGeom>
            <a:avLst/>
            <a:gdLst>
              <a:gd name="T0" fmla="*/ 42 w 42"/>
              <a:gd name="T1" fmla="*/ 0 h 42"/>
              <a:gd name="T2" fmla="*/ 21 w 42"/>
              <a:gd name="T3" fmla="*/ 42 h 42"/>
              <a:gd name="T4" fmla="*/ 0 w 42"/>
              <a:gd name="T5" fmla="*/ 0 h 42"/>
              <a:gd name="T6" fmla="*/ 42 w 42"/>
              <a:gd name="T7" fmla="*/ 0 h 42"/>
            </a:gdLst>
            <a:ahLst/>
            <a:cxnLst>
              <a:cxn ang="0">
                <a:pos x="T0" y="T1"/>
              </a:cxn>
              <a:cxn ang="0">
                <a:pos x="T2" y="T3"/>
              </a:cxn>
              <a:cxn ang="0">
                <a:pos x="T4" y="T5"/>
              </a:cxn>
              <a:cxn ang="0">
                <a:pos x="T6" y="T7"/>
              </a:cxn>
            </a:cxnLst>
            <a:rect l="0" t="0" r="r" b="b"/>
            <a:pathLst>
              <a:path w="42" h="42">
                <a:moveTo>
                  <a:pt x="42" y="0"/>
                </a:moveTo>
                <a:lnTo>
                  <a:pt x="21" y="42"/>
                </a:lnTo>
                <a:lnTo>
                  <a:pt x="0" y="0"/>
                </a:lnTo>
                <a:lnTo>
                  <a:pt x="42"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74"/>
          <p:cNvSpPr>
            <a:spLocks/>
          </p:cNvSpPr>
          <p:nvPr/>
        </p:nvSpPr>
        <p:spPr bwMode="auto">
          <a:xfrm>
            <a:off x="2676482" y="5041000"/>
            <a:ext cx="1935163" cy="201613"/>
          </a:xfrm>
          <a:custGeom>
            <a:avLst/>
            <a:gdLst>
              <a:gd name="T0" fmla="*/ 0 w 1219"/>
              <a:gd name="T1" fmla="*/ 0 h 127"/>
              <a:gd name="T2" fmla="*/ 0 w 1219"/>
              <a:gd name="T3" fmla="*/ 55 h 127"/>
              <a:gd name="T4" fmla="*/ 1219 w 1219"/>
              <a:gd name="T5" fmla="*/ 55 h 127"/>
              <a:gd name="T6" fmla="*/ 1219 w 1219"/>
              <a:gd name="T7" fmla="*/ 127 h 127"/>
            </a:gdLst>
            <a:ahLst/>
            <a:cxnLst>
              <a:cxn ang="0">
                <a:pos x="T0" y="T1"/>
              </a:cxn>
              <a:cxn ang="0">
                <a:pos x="T2" y="T3"/>
              </a:cxn>
              <a:cxn ang="0">
                <a:pos x="T4" y="T5"/>
              </a:cxn>
              <a:cxn ang="0">
                <a:pos x="T6" y="T7"/>
              </a:cxn>
            </a:cxnLst>
            <a:rect l="0" t="0" r="r" b="b"/>
            <a:pathLst>
              <a:path w="1219" h="127">
                <a:moveTo>
                  <a:pt x="0" y="0"/>
                </a:moveTo>
                <a:lnTo>
                  <a:pt x="0" y="55"/>
                </a:lnTo>
                <a:lnTo>
                  <a:pt x="1219" y="55"/>
                </a:lnTo>
                <a:lnTo>
                  <a:pt x="1219" y="127"/>
                </a:lnTo>
              </a:path>
            </a:pathLst>
          </a:custGeom>
          <a:noFill/>
          <a:ln w="9525" cap="rnd">
            <a:solidFill>
              <a:srgbClr val="A5A5A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75"/>
          <p:cNvSpPr>
            <a:spLocks/>
          </p:cNvSpPr>
          <p:nvPr/>
        </p:nvSpPr>
        <p:spPr bwMode="auto">
          <a:xfrm>
            <a:off x="4578307" y="5234675"/>
            <a:ext cx="66675" cy="66675"/>
          </a:xfrm>
          <a:custGeom>
            <a:avLst/>
            <a:gdLst>
              <a:gd name="T0" fmla="*/ 42 w 42"/>
              <a:gd name="T1" fmla="*/ 0 h 42"/>
              <a:gd name="T2" fmla="*/ 21 w 42"/>
              <a:gd name="T3" fmla="*/ 42 h 42"/>
              <a:gd name="T4" fmla="*/ 0 w 42"/>
              <a:gd name="T5" fmla="*/ 0 h 42"/>
              <a:gd name="T6" fmla="*/ 42 w 42"/>
              <a:gd name="T7" fmla="*/ 0 h 42"/>
            </a:gdLst>
            <a:ahLst/>
            <a:cxnLst>
              <a:cxn ang="0">
                <a:pos x="T0" y="T1"/>
              </a:cxn>
              <a:cxn ang="0">
                <a:pos x="T2" y="T3"/>
              </a:cxn>
              <a:cxn ang="0">
                <a:pos x="T4" y="T5"/>
              </a:cxn>
              <a:cxn ang="0">
                <a:pos x="T6" y="T7"/>
              </a:cxn>
            </a:cxnLst>
            <a:rect l="0" t="0" r="r" b="b"/>
            <a:pathLst>
              <a:path w="42" h="42">
                <a:moveTo>
                  <a:pt x="42" y="0"/>
                </a:moveTo>
                <a:lnTo>
                  <a:pt x="21" y="42"/>
                </a:lnTo>
                <a:lnTo>
                  <a:pt x="0" y="0"/>
                </a:lnTo>
                <a:lnTo>
                  <a:pt x="42"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66"/>
          <p:cNvSpPr>
            <a:spLocks noChangeArrowheads="1"/>
          </p:cNvSpPr>
          <p:nvPr/>
        </p:nvSpPr>
        <p:spPr bwMode="auto">
          <a:xfrm rot="16200000">
            <a:off x="244503" y="3368219"/>
            <a:ext cx="207962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entury Gothic" panose="020B0502020202020204" pitchFamily="34" charset="0"/>
              </a:rPr>
              <a:t>GUIDING PATH</a:t>
            </a:r>
            <a:endParaRPr kumimoji="0" lang="en-US" altLang="en-US" sz="11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837268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4" name="Group 2063"/>
          <p:cNvGrpSpPr/>
          <p:nvPr/>
        </p:nvGrpSpPr>
        <p:grpSpPr>
          <a:xfrm>
            <a:off x="349250" y="1450975"/>
            <a:ext cx="8469313" cy="3668505"/>
            <a:chOff x="349250" y="1450975"/>
            <a:chExt cx="8469313" cy="3668505"/>
          </a:xfrm>
        </p:grpSpPr>
        <p:pic>
          <p:nvPicPr>
            <p:cNvPr id="2069"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2693988"/>
              <a:ext cx="122078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9"/>
            <p:cNvSpPr>
              <a:spLocks noChangeArrowheads="1"/>
            </p:cNvSpPr>
            <p:nvPr/>
          </p:nvSpPr>
          <p:spPr bwMode="auto">
            <a:xfrm>
              <a:off x="5802313" y="2700338"/>
              <a:ext cx="1219200" cy="844550"/>
            </a:xfrm>
            <a:prstGeom prst="rect">
              <a:avLst/>
            </a:prstGeom>
            <a:solidFill>
              <a:srgbClr val="D06D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85" name="Picture 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4438" y="2693988"/>
              <a:ext cx="122078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3"/>
            <p:cNvSpPr>
              <a:spLocks noChangeAspect="1" noChangeArrowheads="1" noTextEdit="1"/>
            </p:cNvSpPr>
            <p:nvPr/>
          </p:nvSpPr>
          <p:spPr bwMode="auto">
            <a:xfrm>
              <a:off x="349250" y="1450975"/>
              <a:ext cx="84693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 y="2670175"/>
              <a:ext cx="14287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377825" y="2700338"/>
              <a:ext cx="1355725" cy="844550"/>
            </a:xfrm>
            <a:prstGeom prst="rect">
              <a:avLst/>
            </a:prstGeom>
            <a:solidFill>
              <a:srgbClr val="6FAD4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a:spLocks noChangeArrowheads="1"/>
            </p:cNvSpPr>
            <p:nvPr/>
          </p:nvSpPr>
          <p:spPr bwMode="auto">
            <a:xfrm>
              <a:off x="377825" y="2700338"/>
              <a:ext cx="1355725" cy="844550"/>
            </a:xfrm>
            <a:prstGeom prst="rect">
              <a:avLst/>
            </a:prstGeom>
            <a:noFill/>
            <a:ln w="6350" cap="sq">
              <a:solidFill>
                <a:srgbClr val="C8C8C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a:spLocks noChangeArrowheads="1"/>
            </p:cNvSpPr>
            <p:nvPr/>
          </p:nvSpPr>
          <p:spPr bwMode="auto">
            <a:xfrm>
              <a:off x="717550" y="3003550"/>
              <a:ext cx="692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ENTERPRISE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PURPOSE</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11" name="Line 10"/>
            <p:cNvSpPr>
              <a:spLocks noChangeShapeType="1"/>
            </p:cNvSpPr>
            <p:nvPr/>
          </p:nvSpPr>
          <p:spPr bwMode="auto">
            <a:xfrm>
              <a:off x="1733550" y="3122613"/>
              <a:ext cx="496888" cy="0"/>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p:cNvSpPr>
            <p:nvPr/>
          </p:nvSpPr>
          <p:spPr bwMode="auto">
            <a:xfrm>
              <a:off x="2224088" y="3086100"/>
              <a:ext cx="52388" cy="73025"/>
            </a:xfrm>
            <a:custGeom>
              <a:avLst/>
              <a:gdLst>
                <a:gd name="T0" fmla="*/ 0 w 33"/>
                <a:gd name="T1" fmla="*/ 0 h 46"/>
                <a:gd name="T2" fmla="*/ 33 w 33"/>
                <a:gd name="T3" fmla="*/ 23 h 46"/>
                <a:gd name="T4" fmla="*/ 0 w 33"/>
                <a:gd name="T5" fmla="*/ 46 h 46"/>
                <a:gd name="T6" fmla="*/ 0 w 33"/>
                <a:gd name="T7" fmla="*/ 0 h 46"/>
              </a:gdLst>
              <a:ahLst/>
              <a:cxnLst>
                <a:cxn ang="0">
                  <a:pos x="T0" y="T1"/>
                </a:cxn>
                <a:cxn ang="0">
                  <a:pos x="T2" y="T3"/>
                </a:cxn>
                <a:cxn ang="0">
                  <a:pos x="T4" y="T5"/>
                </a:cxn>
                <a:cxn ang="0">
                  <a:pos x="T6" y="T7"/>
                </a:cxn>
              </a:cxnLst>
              <a:rect l="0" t="0" r="r" b="b"/>
              <a:pathLst>
                <a:path w="33" h="46">
                  <a:moveTo>
                    <a:pt x="0" y="0"/>
                  </a:moveTo>
                  <a:lnTo>
                    <a:pt x="33" y="23"/>
                  </a:lnTo>
                  <a:lnTo>
                    <a:pt x="0" y="46"/>
                  </a:lnTo>
                  <a:lnTo>
                    <a:pt x="0"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1550" y="2670175"/>
              <a:ext cx="12938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4"/>
            <p:cNvSpPr>
              <a:spLocks noChangeArrowheads="1"/>
            </p:cNvSpPr>
            <p:nvPr/>
          </p:nvSpPr>
          <p:spPr bwMode="auto">
            <a:xfrm>
              <a:off x="2276475" y="2700338"/>
              <a:ext cx="1220788" cy="844550"/>
            </a:xfrm>
            <a:prstGeom prst="rect">
              <a:avLst/>
            </a:prstGeom>
            <a:solidFill>
              <a:srgbClr val="4372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15"/>
            <p:cNvSpPr>
              <a:spLocks noChangeArrowheads="1"/>
            </p:cNvSpPr>
            <p:nvPr/>
          </p:nvSpPr>
          <p:spPr bwMode="auto">
            <a:xfrm>
              <a:off x="2276475" y="2700338"/>
              <a:ext cx="1220788" cy="844550"/>
            </a:xfrm>
            <a:prstGeom prst="rect">
              <a:avLst/>
            </a:prstGeom>
            <a:noFill/>
            <a:ln w="6350" cap="sq">
              <a:solidFill>
                <a:srgbClr val="C8C8C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6"/>
            <p:cNvSpPr>
              <a:spLocks noChangeArrowheads="1"/>
            </p:cNvSpPr>
            <p:nvPr/>
          </p:nvSpPr>
          <p:spPr bwMode="auto">
            <a:xfrm>
              <a:off x="2587625" y="2965450"/>
              <a:ext cx="588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BUSINESS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STRATEGY</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16" name="Line 17"/>
            <p:cNvSpPr>
              <a:spLocks noChangeShapeType="1"/>
            </p:cNvSpPr>
            <p:nvPr/>
          </p:nvSpPr>
          <p:spPr bwMode="auto">
            <a:xfrm>
              <a:off x="3497263" y="3122613"/>
              <a:ext cx="495300" cy="0"/>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auto">
            <a:xfrm>
              <a:off x="3986213" y="3086100"/>
              <a:ext cx="52388" cy="73025"/>
            </a:xfrm>
            <a:custGeom>
              <a:avLst/>
              <a:gdLst>
                <a:gd name="T0" fmla="*/ 0 w 33"/>
                <a:gd name="T1" fmla="*/ 0 h 46"/>
                <a:gd name="T2" fmla="*/ 33 w 33"/>
                <a:gd name="T3" fmla="*/ 23 h 46"/>
                <a:gd name="T4" fmla="*/ 0 w 33"/>
                <a:gd name="T5" fmla="*/ 46 h 46"/>
                <a:gd name="T6" fmla="*/ 0 w 33"/>
                <a:gd name="T7" fmla="*/ 0 h 46"/>
              </a:gdLst>
              <a:ahLst/>
              <a:cxnLst>
                <a:cxn ang="0">
                  <a:pos x="T0" y="T1"/>
                </a:cxn>
                <a:cxn ang="0">
                  <a:pos x="T2" y="T3"/>
                </a:cxn>
                <a:cxn ang="0">
                  <a:pos x="T4" y="T5"/>
                </a:cxn>
                <a:cxn ang="0">
                  <a:pos x="T6" y="T7"/>
                </a:cxn>
              </a:cxnLst>
              <a:rect l="0" t="0" r="r" b="b"/>
              <a:pathLst>
                <a:path w="33" h="46">
                  <a:moveTo>
                    <a:pt x="0" y="0"/>
                  </a:moveTo>
                  <a:lnTo>
                    <a:pt x="33" y="23"/>
                  </a:lnTo>
                  <a:lnTo>
                    <a:pt x="0" y="46"/>
                  </a:lnTo>
                  <a:lnTo>
                    <a:pt x="0"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22"/>
            <p:cNvSpPr>
              <a:spLocks noChangeArrowheads="1"/>
            </p:cNvSpPr>
            <p:nvPr/>
          </p:nvSpPr>
          <p:spPr bwMode="auto">
            <a:xfrm>
              <a:off x="4038600" y="2700338"/>
              <a:ext cx="1220788" cy="844550"/>
            </a:xfrm>
            <a:prstGeom prst="rect">
              <a:avLst/>
            </a:prstGeom>
            <a:noFill/>
            <a:ln w="6350" cap="sq">
              <a:solidFill>
                <a:srgbClr val="BB8C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Rectangle 23"/>
            <p:cNvSpPr>
              <a:spLocks noChangeArrowheads="1"/>
            </p:cNvSpPr>
            <p:nvPr/>
          </p:nvSpPr>
          <p:spPr bwMode="auto">
            <a:xfrm>
              <a:off x="4149725" y="2957513"/>
              <a:ext cx="107791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ORGANIZATIONAL </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20" name="Rectangle 24"/>
            <p:cNvSpPr>
              <a:spLocks noChangeArrowheads="1"/>
            </p:cNvSpPr>
            <p:nvPr/>
          </p:nvSpPr>
          <p:spPr bwMode="auto">
            <a:xfrm>
              <a:off x="4337050" y="3113088"/>
              <a:ext cx="6556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FEFFFF"/>
                  </a:solidFill>
                  <a:effectLst/>
                  <a:latin typeface="Calibri" panose="020F0502020204030204" pitchFamily="34" charset="0"/>
                </a:rPr>
                <a:t>CAPABILITY</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21" name="Line 25"/>
            <p:cNvSpPr>
              <a:spLocks noChangeShapeType="1"/>
            </p:cNvSpPr>
            <p:nvPr/>
          </p:nvSpPr>
          <p:spPr bwMode="auto">
            <a:xfrm>
              <a:off x="5259388" y="3122613"/>
              <a:ext cx="496888" cy="0"/>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26"/>
            <p:cNvSpPr>
              <a:spLocks/>
            </p:cNvSpPr>
            <p:nvPr/>
          </p:nvSpPr>
          <p:spPr bwMode="auto">
            <a:xfrm>
              <a:off x="5748338" y="3086100"/>
              <a:ext cx="53975" cy="73025"/>
            </a:xfrm>
            <a:custGeom>
              <a:avLst/>
              <a:gdLst>
                <a:gd name="T0" fmla="*/ 0 w 34"/>
                <a:gd name="T1" fmla="*/ 0 h 46"/>
                <a:gd name="T2" fmla="*/ 34 w 34"/>
                <a:gd name="T3" fmla="*/ 23 h 46"/>
                <a:gd name="T4" fmla="*/ 0 w 34"/>
                <a:gd name="T5" fmla="*/ 46 h 46"/>
                <a:gd name="T6" fmla="*/ 0 w 34"/>
                <a:gd name="T7" fmla="*/ 0 h 46"/>
              </a:gdLst>
              <a:ahLst/>
              <a:cxnLst>
                <a:cxn ang="0">
                  <a:pos x="T0" y="T1"/>
                </a:cxn>
                <a:cxn ang="0">
                  <a:pos x="T2" y="T3"/>
                </a:cxn>
                <a:cxn ang="0">
                  <a:pos x="T4" y="T5"/>
                </a:cxn>
                <a:cxn ang="0">
                  <a:pos x="T6" y="T7"/>
                </a:cxn>
              </a:cxnLst>
              <a:rect l="0" t="0" r="r" b="b"/>
              <a:pathLst>
                <a:path w="34" h="46">
                  <a:moveTo>
                    <a:pt x="0" y="0"/>
                  </a:moveTo>
                  <a:lnTo>
                    <a:pt x="34" y="23"/>
                  </a:lnTo>
                  <a:lnTo>
                    <a:pt x="0" y="46"/>
                  </a:lnTo>
                  <a:lnTo>
                    <a:pt x="0"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30"/>
            <p:cNvSpPr>
              <a:spLocks noChangeArrowheads="1"/>
            </p:cNvSpPr>
            <p:nvPr/>
          </p:nvSpPr>
          <p:spPr bwMode="auto">
            <a:xfrm>
              <a:off x="5802313" y="2700338"/>
              <a:ext cx="1219200" cy="844550"/>
            </a:xfrm>
            <a:prstGeom prst="rect">
              <a:avLst/>
            </a:prstGeom>
            <a:noFill/>
            <a:ln w="6350" cap="sq">
              <a:solidFill>
                <a:srgbClr val="AD5A2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Rectangle 31"/>
            <p:cNvSpPr>
              <a:spLocks noChangeArrowheads="1"/>
            </p:cNvSpPr>
            <p:nvPr/>
          </p:nvSpPr>
          <p:spPr bwMode="auto">
            <a:xfrm>
              <a:off x="6088063" y="2947988"/>
              <a:ext cx="6778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RESOURCES</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26" name="Rectangle 32"/>
            <p:cNvSpPr>
              <a:spLocks noChangeArrowheads="1"/>
            </p:cNvSpPr>
            <p:nvPr/>
          </p:nvSpPr>
          <p:spPr bwMode="auto">
            <a:xfrm>
              <a:off x="5984875" y="3113088"/>
              <a:ext cx="8937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FEFFFF"/>
                  </a:solidFill>
                  <a:effectLst/>
                  <a:latin typeface="Calibri" panose="020F0502020204030204" pitchFamily="34" charset="0"/>
                </a:rPr>
                <a:t>ARCHITECHURE</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27" name="Line 33"/>
            <p:cNvSpPr>
              <a:spLocks noChangeShapeType="1"/>
            </p:cNvSpPr>
            <p:nvPr/>
          </p:nvSpPr>
          <p:spPr bwMode="auto">
            <a:xfrm>
              <a:off x="7021513" y="3122613"/>
              <a:ext cx="496888" cy="0"/>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34"/>
            <p:cNvSpPr>
              <a:spLocks/>
            </p:cNvSpPr>
            <p:nvPr/>
          </p:nvSpPr>
          <p:spPr bwMode="auto">
            <a:xfrm>
              <a:off x="7512050" y="3086100"/>
              <a:ext cx="52388" cy="73025"/>
            </a:xfrm>
            <a:custGeom>
              <a:avLst/>
              <a:gdLst>
                <a:gd name="T0" fmla="*/ 0 w 33"/>
                <a:gd name="T1" fmla="*/ 0 h 46"/>
                <a:gd name="T2" fmla="*/ 33 w 33"/>
                <a:gd name="T3" fmla="*/ 23 h 46"/>
                <a:gd name="T4" fmla="*/ 0 w 33"/>
                <a:gd name="T5" fmla="*/ 46 h 46"/>
                <a:gd name="T6" fmla="*/ 0 w 33"/>
                <a:gd name="T7" fmla="*/ 0 h 46"/>
              </a:gdLst>
              <a:ahLst/>
              <a:cxnLst>
                <a:cxn ang="0">
                  <a:pos x="T0" y="T1"/>
                </a:cxn>
                <a:cxn ang="0">
                  <a:pos x="T2" y="T3"/>
                </a:cxn>
                <a:cxn ang="0">
                  <a:pos x="T4" y="T5"/>
                </a:cxn>
                <a:cxn ang="0">
                  <a:pos x="T6" y="T7"/>
                </a:cxn>
              </a:cxnLst>
              <a:rect l="0" t="0" r="r" b="b"/>
              <a:pathLst>
                <a:path w="33" h="46">
                  <a:moveTo>
                    <a:pt x="0" y="0"/>
                  </a:moveTo>
                  <a:lnTo>
                    <a:pt x="33" y="23"/>
                  </a:lnTo>
                  <a:lnTo>
                    <a:pt x="0" y="46"/>
                  </a:lnTo>
                  <a:lnTo>
                    <a:pt x="0"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38"/>
            <p:cNvSpPr>
              <a:spLocks noChangeArrowheads="1"/>
            </p:cNvSpPr>
            <p:nvPr/>
          </p:nvSpPr>
          <p:spPr bwMode="auto">
            <a:xfrm>
              <a:off x="7564438" y="2700338"/>
              <a:ext cx="1220788" cy="844550"/>
            </a:xfrm>
            <a:prstGeom prst="rect">
              <a:avLst/>
            </a:prstGeom>
            <a:noFill/>
            <a:ln w="6350" cap="sq">
              <a:solidFill>
                <a:srgbClr val="8324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Rectangle 39"/>
            <p:cNvSpPr>
              <a:spLocks noChangeArrowheads="1"/>
            </p:cNvSpPr>
            <p:nvPr/>
          </p:nvSpPr>
          <p:spPr bwMode="auto">
            <a:xfrm>
              <a:off x="7753350" y="2967038"/>
              <a:ext cx="9159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EFFFF"/>
                  </a:solidFill>
                  <a:effectLst/>
                  <a:latin typeface="Calibri" panose="020F0502020204030204" pitchFamily="34" charset="0"/>
                </a:rPr>
                <a:t>MANAGEMENT </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31" name="Rectangle 40"/>
            <p:cNvSpPr>
              <a:spLocks noChangeArrowheads="1"/>
            </p:cNvSpPr>
            <p:nvPr/>
          </p:nvSpPr>
          <p:spPr bwMode="auto">
            <a:xfrm>
              <a:off x="7926388" y="3113088"/>
              <a:ext cx="51911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FEFFFF"/>
                  </a:solidFill>
                  <a:effectLst/>
                  <a:latin typeface="Calibri" panose="020F0502020204030204" pitchFamily="34" charset="0"/>
                </a:rPr>
                <a:t>SYSTEMS</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pic>
          <p:nvPicPr>
            <p:cNvPr id="2089"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3825" y="4287838"/>
              <a:ext cx="122078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42"/>
            <p:cNvSpPr>
              <a:spLocks noChangeArrowheads="1"/>
            </p:cNvSpPr>
            <p:nvPr/>
          </p:nvSpPr>
          <p:spPr bwMode="auto">
            <a:xfrm>
              <a:off x="1395413" y="4294188"/>
              <a:ext cx="1219200" cy="750888"/>
            </a:xfrm>
            <a:prstGeom prst="rect">
              <a:avLst/>
            </a:prstGeom>
            <a:noFill/>
            <a:ln w="6350" cap="sq">
              <a:solidFill>
                <a:srgbClr val="37562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43"/>
            <p:cNvSpPr>
              <a:spLocks noChangeArrowheads="1"/>
            </p:cNvSpPr>
            <p:nvPr/>
          </p:nvSpPr>
          <p:spPr bwMode="auto">
            <a:xfrm>
              <a:off x="1501775" y="4397693"/>
              <a:ext cx="119856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rgbClr val="000000"/>
                  </a:solidFill>
                  <a:effectLst/>
                  <a:latin typeface="Calibri" panose="020F0502020204030204" pitchFamily="34" charset="0"/>
                </a:rPr>
                <a:t>HOW WELL DOES OUR </a:t>
              </a:r>
              <a:endParaRPr kumimoji="0" lang="en-US" altLang="en-US" sz="900" b="0" i="0" u="none" strike="noStrike" cap="none" normalizeH="0" baseline="0" dirty="0" smtClean="0">
                <a:ln>
                  <a:noFill/>
                </a:ln>
                <a:solidFill>
                  <a:schemeClr val="tx1"/>
                </a:solidFill>
                <a:effectLst/>
              </a:endParaRPr>
            </a:p>
          </p:txBody>
        </p:sp>
        <p:sp>
          <p:nvSpPr>
            <p:cNvPr id="34" name="Rectangle 44"/>
            <p:cNvSpPr>
              <a:spLocks noChangeArrowheads="1"/>
            </p:cNvSpPr>
            <p:nvPr/>
          </p:nvSpPr>
          <p:spPr bwMode="auto">
            <a:xfrm>
              <a:off x="1471613" y="4550093"/>
              <a:ext cx="1176338"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kumimoji="0" lang="en-US" altLang="en-US" sz="900" b="1" i="0" u="none" strike="noStrike" cap="none" normalizeH="0" baseline="0" dirty="0" smtClean="0">
                  <a:ln>
                    <a:noFill/>
                  </a:ln>
                  <a:solidFill>
                    <a:srgbClr val="2E75B5"/>
                  </a:solidFill>
                  <a:effectLst/>
                  <a:latin typeface="Calibri" panose="020F0502020204030204" pitchFamily="34" charset="0"/>
                </a:rPr>
                <a:t>BUSINESS STRATEGY </a:t>
              </a:r>
              <a:r>
                <a:rPr lang="en-US" altLang="en-US" sz="900" dirty="0" smtClean="0">
                  <a:solidFill>
                    <a:srgbClr val="000000"/>
                  </a:solidFill>
                  <a:latin typeface="Calibri" panose="020F0502020204030204" pitchFamily="34" charset="0"/>
                </a:rPr>
                <a:t>FULFILL OUR</a:t>
              </a:r>
              <a:endParaRPr lang="en-US" altLang="en-US" sz="1600" dirty="0" smtClean="0"/>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rgbClr val="2E75B5"/>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smtClean="0">
                <a:ln>
                  <a:noFill/>
                </a:ln>
                <a:solidFill>
                  <a:schemeClr val="tx1"/>
                </a:solidFill>
                <a:effectLst/>
              </a:endParaRPr>
            </a:p>
          </p:txBody>
        </p:sp>
        <p:sp>
          <p:nvSpPr>
            <p:cNvPr id="35" name="Rectangle 45"/>
            <p:cNvSpPr>
              <a:spLocks noChangeArrowheads="1"/>
            </p:cNvSpPr>
            <p:nvPr/>
          </p:nvSpPr>
          <p:spPr bwMode="auto">
            <a:xfrm>
              <a:off x="2244725" y="4550093"/>
              <a:ext cx="682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Calibri" panose="020F0502020204030204" pitchFamily="34"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8" name="Rectangle 48"/>
            <p:cNvSpPr>
              <a:spLocks noChangeArrowheads="1"/>
            </p:cNvSpPr>
            <p:nvPr/>
          </p:nvSpPr>
          <p:spPr bwMode="auto">
            <a:xfrm>
              <a:off x="1521377" y="4834674"/>
              <a:ext cx="105637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00B050"/>
                  </a:solidFill>
                  <a:effectLst/>
                  <a:latin typeface="Calibri" panose="020F0502020204030204" pitchFamily="34" charset="0"/>
                </a:rPr>
                <a:t>ENTERPRISE PURPOSE</a:t>
              </a:r>
              <a:endParaRPr kumimoji="0" lang="en-US" altLang="en-US" sz="900" b="0" i="0" u="none" strike="noStrike" cap="none" normalizeH="0" baseline="0" dirty="0" smtClean="0">
                <a:ln>
                  <a:noFill/>
                </a:ln>
                <a:solidFill>
                  <a:schemeClr val="tx1"/>
                </a:solidFill>
                <a:effectLst/>
              </a:endParaRPr>
            </a:p>
          </p:txBody>
        </p:sp>
        <p:pic>
          <p:nvPicPr>
            <p:cNvPr id="2097" name="Picture 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7538" y="4287838"/>
              <a:ext cx="122078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50"/>
            <p:cNvSpPr>
              <a:spLocks noChangeArrowheads="1"/>
            </p:cNvSpPr>
            <p:nvPr/>
          </p:nvSpPr>
          <p:spPr bwMode="auto">
            <a:xfrm>
              <a:off x="3157538" y="4294188"/>
              <a:ext cx="1220788" cy="750888"/>
            </a:xfrm>
            <a:prstGeom prst="rect">
              <a:avLst/>
            </a:prstGeom>
            <a:noFill/>
            <a:ln w="6350" cap="sq">
              <a:solidFill>
                <a:srgbClr val="37562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Rectangle 51"/>
            <p:cNvSpPr>
              <a:spLocks noChangeArrowheads="1"/>
            </p:cNvSpPr>
            <p:nvPr/>
          </p:nvSpPr>
          <p:spPr bwMode="auto">
            <a:xfrm>
              <a:off x="3238503" y="4449189"/>
              <a:ext cx="107882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rgbClr val="000000"/>
                  </a:solidFill>
                  <a:effectLst/>
                  <a:latin typeface="Calibri" panose="020F0502020204030204" pitchFamily="34" charset="0"/>
                </a:rPr>
                <a:t>HOW WELL DOES OUR </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p:txBody>
        </p:sp>
        <p:sp>
          <p:nvSpPr>
            <p:cNvPr id="41" name="Rectangle 52"/>
            <p:cNvSpPr>
              <a:spLocks noChangeArrowheads="1"/>
            </p:cNvSpPr>
            <p:nvPr/>
          </p:nvSpPr>
          <p:spPr bwMode="auto">
            <a:xfrm>
              <a:off x="3198813" y="4569167"/>
              <a:ext cx="114133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1" i="0" u="none" strike="noStrike" cap="none" normalizeH="0" baseline="0" dirty="0" smtClean="0">
                  <a:ln>
                    <a:noFill/>
                  </a:ln>
                  <a:solidFill>
                    <a:srgbClr val="FEC000"/>
                  </a:solidFill>
                  <a:effectLst/>
                  <a:latin typeface="Calibri" panose="020F0502020204030204" pitchFamily="34" charset="0"/>
                </a:rPr>
                <a:t>ORGANIZATIONAL CAPABILITY</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42" name="Rectangle 53"/>
            <p:cNvSpPr>
              <a:spLocks noChangeArrowheads="1"/>
            </p:cNvSpPr>
            <p:nvPr/>
          </p:nvSpPr>
          <p:spPr bwMode="auto">
            <a:xfrm>
              <a:off x="4341813" y="4518025"/>
              <a:ext cx="68263"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Calibri" panose="020F0502020204030204" pitchFamily="34"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3" name="Rectangle 54"/>
            <p:cNvSpPr>
              <a:spLocks noChangeArrowheads="1"/>
            </p:cNvSpPr>
            <p:nvPr/>
          </p:nvSpPr>
          <p:spPr bwMode="auto">
            <a:xfrm>
              <a:off x="3257550" y="4688066"/>
              <a:ext cx="103714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SUPPORT DELIVERY OF OUR </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44" name="Rectangle 55"/>
            <p:cNvSpPr>
              <a:spLocks noChangeArrowheads="1"/>
            </p:cNvSpPr>
            <p:nvPr/>
          </p:nvSpPr>
          <p:spPr bwMode="auto">
            <a:xfrm>
              <a:off x="3182145" y="4785348"/>
              <a:ext cx="116057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en-US" altLang="en-US" sz="1000" b="1" i="0" u="none" strike="noStrike" cap="none" normalizeH="0" baseline="0" dirty="0" smtClean="0">
                  <a:ln>
                    <a:noFill/>
                  </a:ln>
                  <a:solidFill>
                    <a:srgbClr val="305497"/>
                  </a:solidFill>
                  <a:effectLst/>
                  <a:latin typeface="Calibri" panose="020F0502020204030204" pitchFamily="34" charset="0"/>
                </a:rPr>
                <a:t>BUSINESS STRATEGY</a:t>
              </a:r>
              <a:r>
                <a:rPr lang="en-US" altLang="en-US" sz="1050" dirty="0" smtClean="0">
                  <a:solidFill>
                    <a:srgbClr val="000000"/>
                  </a:solidFill>
                  <a:latin typeface="Calibri" panose="020F0502020204030204" pitchFamily="34" charset="0"/>
                </a:rPr>
                <a:t>?</a:t>
              </a:r>
              <a:endParaRPr lang="en-US" altLang="en-US" sz="2000" dirty="0"/>
            </a:p>
          </p:txBody>
        </p:sp>
        <p:pic>
          <p:nvPicPr>
            <p:cNvPr id="2105" name="Picture 5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9663" y="4287838"/>
              <a:ext cx="122078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58"/>
            <p:cNvSpPr>
              <a:spLocks noChangeArrowheads="1"/>
            </p:cNvSpPr>
            <p:nvPr/>
          </p:nvSpPr>
          <p:spPr bwMode="auto">
            <a:xfrm>
              <a:off x="4919663" y="4294188"/>
              <a:ext cx="1220788" cy="750888"/>
            </a:xfrm>
            <a:prstGeom prst="rect">
              <a:avLst/>
            </a:prstGeom>
            <a:noFill/>
            <a:ln w="6350" cap="sq">
              <a:solidFill>
                <a:srgbClr val="37562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Rectangle 59"/>
            <p:cNvSpPr>
              <a:spLocks noChangeArrowheads="1"/>
            </p:cNvSpPr>
            <p:nvPr/>
          </p:nvSpPr>
          <p:spPr bwMode="auto">
            <a:xfrm>
              <a:off x="5149845" y="4383097"/>
              <a:ext cx="75822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HOW WELL DO OUR </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48" name="Rectangle 60"/>
            <p:cNvSpPr>
              <a:spLocks noChangeArrowheads="1"/>
            </p:cNvSpPr>
            <p:nvPr/>
          </p:nvSpPr>
          <p:spPr bwMode="auto">
            <a:xfrm>
              <a:off x="5145083" y="4486280"/>
              <a:ext cx="80791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en-US" altLang="en-US" sz="700" b="1" i="0" u="none" strike="noStrike" cap="none" normalizeH="0" baseline="0" dirty="0" smtClean="0">
                  <a:ln>
                    <a:noFill/>
                  </a:ln>
                  <a:solidFill>
                    <a:srgbClr val="EC7D31"/>
                  </a:solidFill>
                  <a:effectLst/>
                  <a:latin typeface="Calibri" panose="020F0502020204030204" pitchFamily="34" charset="0"/>
                </a:rPr>
                <a:t>RESOURCES </a:t>
              </a:r>
              <a:r>
                <a:rPr lang="en-US" altLang="en-US" sz="800" dirty="0">
                  <a:solidFill>
                    <a:srgbClr val="000000"/>
                  </a:solidFill>
                  <a:latin typeface="Calibri" panose="020F0502020204030204" pitchFamily="34" charset="0"/>
                </a:rPr>
                <a:t>ENABLE </a:t>
              </a:r>
              <a:endParaRPr lang="en-US" altLang="en-US" sz="2400" dirty="0"/>
            </a:p>
          </p:txBody>
        </p:sp>
        <p:sp>
          <p:nvSpPr>
            <p:cNvPr id="49" name="Rectangle 61"/>
            <p:cNvSpPr>
              <a:spLocks noChangeArrowheads="1"/>
            </p:cNvSpPr>
            <p:nvPr/>
          </p:nvSpPr>
          <p:spPr bwMode="auto">
            <a:xfrm>
              <a:off x="5602288" y="4443413"/>
              <a:ext cx="666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Calibri" panose="020F0502020204030204" pitchFamily="34"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1" name="Rectangle 63"/>
            <p:cNvSpPr>
              <a:spLocks noChangeArrowheads="1"/>
            </p:cNvSpPr>
            <p:nvPr/>
          </p:nvSpPr>
          <p:spPr bwMode="auto">
            <a:xfrm>
              <a:off x="5084758" y="4595813"/>
              <a:ext cx="88646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smtClean="0">
                  <a:ln>
                    <a:noFill/>
                  </a:ln>
                  <a:solidFill>
                    <a:srgbClr val="000000"/>
                  </a:solidFill>
                  <a:effectLst/>
                  <a:latin typeface="Calibri" panose="020F0502020204030204" pitchFamily="34" charset="0"/>
                </a:rPr>
                <a:t>DEVELOPMENT OF OUR </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52" name="Rectangle 64"/>
            <p:cNvSpPr>
              <a:spLocks noChangeArrowheads="1"/>
            </p:cNvSpPr>
            <p:nvPr/>
          </p:nvSpPr>
          <p:spPr bwMode="auto">
            <a:xfrm>
              <a:off x="4975220" y="4705346"/>
              <a:ext cx="39914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smtClean="0">
                  <a:ln>
                    <a:noFill/>
                  </a:ln>
                  <a:solidFill>
                    <a:srgbClr val="000000"/>
                  </a:solidFill>
                  <a:effectLst/>
                  <a:latin typeface="Calibri" panose="020F0502020204030204" pitchFamily="34" charset="0"/>
                </a:rPr>
                <a:t>REQUIRED </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53" name="Rectangle 65"/>
            <p:cNvSpPr>
              <a:spLocks noChangeArrowheads="1"/>
            </p:cNvSpPr>
            <p:nvPr/>
          </p:nvSpPr>
          <p:spPr bwMode="auto">
            <a:xfrm>
              <a:off x="5378445" y="4705346"/>
              <a:ext cx="70692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1" i="0" u="none" strike="noStrike" cap="none" normalizeH="0" baseline="0" smtClean="0">
                  <a:ln>
                    <a:noFill/>
                  </a:ln>
                  <a:solidFill>
                    <a:srgbClr val="FFC000"/>
                  </a:solidFill>
                  <a:effectLst/>
                  <a:latin typeface="Calibri" panose="020F0502020204030204" pitchFamily="34" charset="0"/>
                </a:rPr>
                <a:t>ORGANISATIONAL </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54" name="Rectangle 66"/>
            <p:cNvSpPr>
              <a:spLocks noChangeArrowheads="1"/>
            </p:cNvSpPr>
            <p:nvPr/>
          </p:nvSpPr>
          <p:spPr bwMode="auto">
            <a:xfrm>
              <a:off x="5283195" y="4819642"/>
              <a:ext cx="43281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1" i="0" u="none" strike="noStrike" cap="none" normalizeH="0" baseline="0" dirty="0" smtClean="0">
                  <a:ln>
                    <a:noFill/>
                  </a:ln>
                  <a:solidFill>
                    <a:srgbClr val="FFC000"/>
                  </a:solidFill>
                  <a:effectLst/>
                  <a:latin typeface="Calibri" panose="020F0502020204030204" pitchFamily="34" charset="0"/>
                </a:rPr>
                <a:t>CAPABILITY</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55" name="Rectangle 67"/>
            <p:cNvSpPr>
              <a:spLocks noChangeArrowheads="1"/>
            </p:cNvSpPr>
            <p:nvPr/>
          </p:nvSpPr>
          <p:spPr bwMode="auto">
            <a:xfrm>
              <a:off x="5718172" y="4787890"/>
              <a:ext cx="857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Calibri" panose="020F0502020204030204" pitchFamily="34"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2116" name="Picture 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3375" y="4287838"/>
              <a:ext cx="12192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Rectangle 69"/>
            <p:cNvSpPr>
              <a:spLocks noChangeArrowheads="1"/>
            </p:cNvSpPr>
            <p:nvPr/>
          </p:nvSpPr>
          <p:spPr bwMode="auto">
            <a:xfrm>
              <a:off x="6683375" y="4294188"/>
              <a:ext cx="1220788" cy="750888"/>
            </a:xfrm>
            <a:prstGeom prst="rect">
              <a:avLst/>
            </a:prstGeom>
            <a:noFill/>
            <a:ln w="6350" cap="sq">
              <a:solidFill>
                <a:srgbClr val="37562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Rectangle 70"/>
            <p:cNvSpPr>
              <a:spLocks noChangeArrowheads="1"/>
            </p:cNvSpPr>
            <p:nvPr/>
          </p:nvSpPr>
          <p:spPr bwMode="auto">
            <a:xfrm>
              <a:off x="6926263" y="4457164"/>
              <a:ext cx="75822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HOW WELL DO OUR </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58" name="Rectangle 71"/>
            <p:cNvSpPr>
              <a:spLocks noChangeArrowheads="1"/>
            </p:cNvSpPr>
            <p:nvPr/>
          </p:nvSpPr>
          <p:spPr bwMode="auto">
            <a:xfrm>
              <a:off x="6704013" y="4560883"/>
              <a:ext cx="93294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1" i="0" u="none" strike="noStrike" cap="none" normalizeH="0" baseline="0" smtClean="0">
                  <a:ln>
                    <a:noFill/>
                  </a:ln>
                  <a:solidFill>
                    <a:srgbClr val="B33500"/>
                  </a:solidFill>
                  <a:effectLst/>
                  <a:latin typeface="Calibri" panose="020F0502020204030204" pitchFamily="34" charset="0"/>
                </a:rPr>
                <a:t>MANAGEMENT SYSTEMS</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59" name="Rectangle 72"/>
            <p:cNvSpPr>
              <a:spLocks noChangeArrowheads="1"/>
            </p:cNvSpPr>
            <p:nvPr/>
          </p:nvSpPr>
          <p:spPr bwMode="auto">
            <a:xfrm>
              <a:off x="7645400" y="4518025"/>
              <a:ext cx="666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Calibri" panose="020F0502020204030204" pitchFamily="34"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0" name="Rectangle 73"/>
            <p:cNvSpPr>
              <a:spLocks noChangeArrowheads="1"/>
            </p:cNvSpPr>
            <p:nvPr/>
          </p:nvSpPr>
          <p:spPr bwMode="auto">
            <a:xfrm>
              <a:off x="7647258" y="4522455"/>
              <a:ext cx="24846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DRIVE</a:t>
              </a:r>
              <a:r>
                <a:rPr kumimoji="0" lang="en-US" altLang="en-US" sz="1000" b="0" i="0" u="none" strike="noStrike" cap="none" normalizeH="0" baseline="0" dirty="0" smtClean="0">
                  <a:ln>
                    <a:noFill/>
                  </a:ln>
                  <a:solidFill>
                    <a:srgbClr val="000000"/>
                  </a:solidFill>
                  <a:effectLst/>
                  <a:latin typeface="Calibri" panose="020F050202020403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1" name="Rectangle 74"/>
            <p:cNvSpPr>
              <a:spLocks noChangeArrowheads="1"/>
            </p:cNvSpPr>
            <p:nvPr/>
          </p:nvSpPr>
          <p:spPr bwMode="auto">
            <a:xfrm>
              <a:off x="6773863" y="4668838"/>
              <a:ext cx="105637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smtClean="0">
                  <a:ln>
                    <a:noFill/>
                  </a:ln>
                  <a:solidFill>
                    <a:srgbClr val="000000"/>
                  </a:solidFill>
                  <a:effectLst/>
                  <a:latin typeface="Calibri" panose="020F0502020204030204" pitchFamily="34" charset="0"/>
                </a:rPr>
                <a:t>THE PERFORMANCE OF OUR </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62" name="Rectangle 75"/>
            <p:cNvSpPr>
              <a:spLocks noChangeArrowheads="1"/>
            </p:cNvSpPr>
            <p:nvPr/>
          </p:nvSpPr>
          <p:spPr bwMode="auto">
            <a:xfrm>
              <a:off x="6851650" y="4758528"/>
              <a:ext cx="4007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smtClean="0">
                  <a:ln>
                    <a:noFill/>
                  </a:ln>
                  <a:solidFill>
                    <a:srgbClr val="000000"/>
                  </a:solidFill>
                  <a:effectLst/>
                  <a:latin typeface="Calibri" panose="020F0502020204030204" pitchFamily="34" charset="0"/>
                </a:rPr>
                <a:t>VALUABLE </a:t>
              </a:r>
              <a:endParaRPr kumimoji="0" lang="en-US" altLang="en-US" sz="1200" b="0" i="0" u="none" strike="noStrike" cap="none" normalizeH="0" baseline="0" smtClean="0">
                <a:ln>
                  <a:noFill/>
                </a:ln>
                <a:solidFill>
                  <a:schemeClr val="tx1"/>
                </a:solidFill>
                <a:effectLst/>
                <a:latin typeface="Arial" panose="020B0604020202020204" pitchFamily="34" charset="0"/>
              </a:endParaRPr>
            </a:p>
          </p:txBody>
        </p:sp>
        <p:sp>
          <p:nvSpPr>
            <p:cNvPr id="63" name="Rectangle 76"/>
            <p:cNvSpPr>
              <a:spLocks noChangeArrowheads="1"/>
            </p:cNvSpPr>
            <p:nvPr/>
          </p:nvSpPr>
          <p:spPr bwMode="auto">
            <a:xfrm>
              <a:off x="7254875" y="4758528"/>
              <a:ext cx="44082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1" i="0" u="none" strike="noStrike" cap="none" normalizeH="0" baseline="0" dirty="0" smtClean="0">
                  <a:ln>
                    <a:noFill/>
                  </a:ln>
                  <a:solidFill>
                    <a:srgbClr val="EC7D31"/>
                  </a:solidFill>
                  <a:effectLst/>
                  <a:latin typeface="Calibri" panose="020F0502020204030204" pitchFamily="34" charset="0"/>
                </a:rPr>
                <a:t>RESOURCES</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2048" name="Rectangle 77"/>
            <p:cNvSpPr>
              <a:spLocks noChangeArrowheads="1"/>
            </p:cNvSpPr>
            <p:nvPr/>
          </p:nvSpPr>
          <p:spPr bwMode="auto">
            <a:xfrm>
              <a:off x="7699375" y="4758528"/>
              <a:ext cx="4167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1" i="0" u="none" strike="noStrike" cap="none" normalizeH="0" baseline="0" dirty="0" smtClean="0">
                  <a:ln>
                    <a:noFill/>
                  </a:ln>
                  <a:solidFill>
                    <a:srgbClr val="EC7D31"/>
                  </a:solidFill>
                  <a:effectLst/>
                  <a:latin typeface="Calibri" panose="020F0502020204030204" pitchFamily="34" charset="0"/>
                </a:rPr>
                <a:t>?</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2049" name="Line 78"/>
            <p:cNvSpPr>
              <a:spLocks noChangeShapeType="1"/>
            </p:cNvSpPr>
            <p:nvPr/>
          </p:nvSpPr>
          <p:spPr bwMode="auto">
            <a:xfrm>
              <a:off x="1987550" y="3122613"/>
              <a:ext cx="0" cy="1108075"/>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0" name="Freeform 79"/>
            <p:cNvSpPr>
              <a:spLocks/>
            </p:cNvSpPr>
            <p:nvPr/>
          </p:nvSpPr>
          <p:spPr bwMode="auto">
            <a:xfrm>
              <a:off x="1962150" y="4221163"/>
              <a:ext cx="52388" cy="73025"/>
            </a:xfrm>
            <a:custGeom>
              <a:avLst/>
              <a:gdLst>
                <a:gd name="T0" fmla="*/ 33 w 33"/>
                <a:gd name="T1" fmla="*/ 0 h 46"/>
                <a:gd name="T2" fmla="*/ 16 w 33"/>
                <a:gd name="T3" fmla="*/ 46 h 46"/>
                <a:gd name="T4" fmla="*/ 0 w 33"/>
                <a:gd name="T5" fmla="*/ 0 h 46"/>
                <a:gd name="T6" fmla="*/ 33 w 33"/>
                <a:gd name="T7" fmla="*/ 0 h 46"/>
              </a:gdLst>
              <a:ahLst/>
              <a:cxnLst>
                <a:cxn ang="0">
                  <a:pos x="T0" y="T1"/>
                </a:cxn>
                <a:cxn ang="0">
                  <a:pos x="T2" y="T3"/>
                </a:cxn>
                <a:cxn ang="0">
                  <a:pos x="T4" y="T5"/>
                </a:cxn>
                <a:cxn ang="0">
                  <a:pos x="T6" y="T7"/>
                </a:cxn>
              </a:cxnLst>
              <a:rect l="0" t="0" r="r" b="b"/>
              <a:pathLst>
                <a:path w="33" h="46">
                  <a:moveTo>
                    <a:pt x="33" y="0"/>
                  </a:moveTo>
                  <a:lnTo>
                    <a:pt x="16" y="46"/>
                  </a:lnTo>
                  <a:lnTo>
                    <a:pt x="0" y="0"/>
                  </a:lnTo>
                  <a:lnTo>
                    <a:pt x="3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1" name="Line 80"/>
            <p:cNvSpPr>
              <a:spLocks noChangeShapeType="1"/>
            </p:cNvSpPr>
            <p:nvPr/>
          </p:nvSpPr>
          <p:spPr bwMode="auto">
            <a:xfrm>
              <a:off x="3751263" y="3122613"/>
              <a:ext cx="0" cy="1108075"/>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2" name="Freeform 81"/>
            <p:cNvSpPr>
              <a:spLocks/>
            </p:cNvSpPr>
            <p:nvPr/>
          </p:nvSpPr>
          <p:spPr bwMode="auto">
            <a:xfrm>
              <a:off x="3724275" y="4221163"/>
              <a:ext cx="52388" cy="73025"/>
            </a:xfrm>
            <a:custGeom>
              <a:avLst/>
              <a:gdLst>
                <a:gd name="T0" fmla="*/ 33 w 33"/>
                <a:gd name="T1" fmla="*/ 0 h 46"/>
                <a:gd name="T2" fmla="*/ 17 w 33"/>
                <a:gd name="T3" fmla="*/ 46 h 46"/>
                <a:gd name="T4" fmla="*/ 0 w 33"/>
                <a:gd name="T5" fmla="*/ 0 h 46"/>
                <a:gd name="T6" fmla="*/ 33 w 33"/>
                <a:gd name="T7" fmla="*/ 0 h 46"/>
              </a:gdLst>
              <a:ahLst/>
              <a:cxnLst>
                <a:cxn ang="0">
                  <a:pos x="T0" y="T1"/>
                </a:cxn>
                <a:cxn ang="0">
                  <a:pos x="T2" y="T3"/>
                </a:cxn>
                <a:cxn ang="0">
                  <a:pos x="T4" y="T5"/>
                </a:cxn>
                <a:cxn ang="0">
                  <a:pos x="T6" y="T7"/>
                </a:cxn>
              </a:cxnLst>
              <a:rect l="0" t="0" r="r" b="b"/>
              <a:pathLst>
                <a:path w="33" h="46">
                  <a:moveTo>
                    <a:pt x="33" y="0"/>
                  </a:moveTo>
                  <a:lnTo>
                    <a:pt x="17" y="46"/>
                  </a:lnTo>
                  <a:lnTo>
                    <a:pt x="0" y="0"/>
                  </a:lnTo>
                  <a:lnTo>
                    <a:pt x="3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5" name="Line 82"/>
            <p:cNvSpPr>
              <a:spLocks noChangeShapeType="1"/>
            </p:cNvSpPr>
            <p:nvPr/>
          </p:nvSpPr>
          <p:spPr bwMode="auto">
            <a:xfrm>
              <a:off x="5599113" y="3122613"/>
              <a:ext cx="0" cy="1108075"/>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6" name="Freeform 83"/>
            <p:cNvSpPr>
              <a:spLocks/>
            </p:cNvSpPr>
            <p:nvPr/>
          </p:nvSpPr>
          <p:spPr bwMode="auto">
            <a:xfrm>
              <a:off x="5572125" y="4221163"/>
              <a:ext cx="52388" cy="73025"/>
            </a:xfrm>
            <a:custGeom>
              <a:avLst/>
              <a:gdLst>
                <a:gd name="T0" fmla="*/ 33 w 33"/>
                <a:gd name="T1" fmla="*/ 0 h 46"/>
                <a:gd name="T2" fmla="*/ 17 w 33"/>
                <a:gd name="T3" fmla="*/ 46 h 46"/>
                <a:gd name="T4" fmla="*/ 0 w 33"/>
                <a:gd name="T5" fmla="*/ 0 h 46"/>
                <a:gd name="T6" fmla="*/ 33 w 33"/>
                <a:gd name="T7" fmla="*/ 0 h 46"/>
              </a:gdLst>
              <a:ahLst/>
              <a:cxnLst>
                <a:cxn ang="0">
                  <a:pos x="T0" y="T1"/>
                </a:cxn>
                <a:cxn ang="0">
                  <a:pos x="T2" y="T3"/>
                </a:cxn>
                <a:cxn ang="0">
                  <a:pos x="T4" y="T5"/>
                </a:cxn>
                <a:cxn ang="0">
                  <a:pos x="T6" y="T7"/>
                </a:cxn>
              </a:cxnLst>
              <a:rect l="0" t="0" r="r" b="b"/>
              <a:pathLst>
                <a:path w="33" h="46">
                  <a:moveTo>
                    <a:pt x="33" y="0"/>
                  </a:moveTo>
                  <a:lnTo>
                    <a:pt x="17" y="46"/>
                  </a:lnTo>
                  <a:lnTo>
                    <a:pt x="0" y="0"/>
                  </a:lnTo>
                  <a:lnTo>
                    <a:pt x="3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7" name="Line 84"/>
            <p:cNvSpPr>
              <a:spLocks noChangeShapeType="1"/>
            </p:cNvSpPr>
            <p:nvPr/>
          </p:nvSpPr>
          <p:spPr bwMode="auto">
            <a:xfrm>
              <a:off x="7292975" y="3122613"/>
              <a:ext cx="0" cy="1108075"/>
            </a:xfrm>
            <a:prstGeom prst="line">
              <a:avLst/>
            </a:prstGeom>
            <a:noFill/>
            <a:ln w="7938" cap="rnd">
              <a:solidFill>
                <a:srgbClr val="4372C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8" name="Freeform 85"/>
            <p:cNvSpPr>
              <a:spLocks/>
            </p:cNvSpPr>
            <p:nvPr/>
          </p:nvSpPr>
          <p:spPr bwMode="auto">
            <a:xfrm>
              <a:off x="7267575" y="4221163"/>
              <a:ext cx="52388" cy="73025"/>
            </a:xfrm>
            <a:custGeom>
              <a:avLst/>
              <a:gdLst>
                <a:gd name="T0" fmla="*/ 33 w 33"/>
                <a:gd name="T1" fmla="*/ 0 h 46"/>
                <a:gd name="T2" fmla="*/ 16 w 33"/>
                <a:gd name="T3" fmla="*/ 46 h 46"/>
                <a:gd name="T4" fmla="*/ 0 w 33"/>
                <a:gd name="T5" fmla="*/ 0 h 46"/>
                <a:gd name="T6" fmla="*/ 33 w 33"/>
                <a:gd name="T7" fmla="*/ 0 h 46"/>
              </a:gdLst>
              <a:ahLst/>
              <a:cxnLst>
                <a:cxn ang="0">
                  <a:pos x="T0" y="T1"/>
                </a:cxn>
                <a:cxn ang="0">
                  <a:pos x="T2" y="T3"/>
                </a:cxn>
                <a:cxn ang="0">
                  <a:pos x="T4" y="T5"/>
                </a:cxn>
                <a:cxn ang="0">
                  <a:pos x="T6" y="T7"/>
                </a:cxn>
              </a:cxnLst>
              <a:rect l="0" t="0" r="r" b="b"/>
              <a:pathLst>
                <a:path w="33" h="46">
                  <a:moveTo>
                    <a:pt x="33" y="0"/>
                  </a:moveTo>
                  <a:lnTo>
                    <a:pt x="16" y="46"/>
                  </a:lnTo>
                  <a:lnTo>
                    <a:pt x="0" y="0"/>
                  </a:lnTo>
                  <a:lnTo>
                    <a:pt x="33" y="0"/>
                  </a:lnTo>
                  <a:close/>
                </a:path>
              </a:pathLst>
            </a:custGeom>
            <a:solidFill>
              <a:srgbClr val="43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9" name="Rectangle 86"/>
            <p:cNvSpPr>
              <a:spLocks noChangeArrowheads="1"/>
            </p:cNvSpPr>
            <p:nvPr/>
          </p:nvSpPr>
          <p:spPr bwMode="auto">
            <a:xfrm>
              <a:off x="2382838" y="2417763"/>
              <a:ext cx="338931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Century Gothic" panose="020B0502020202020204" pitchFamily="34" charset="0"/>
                </a:rPr>
                <a:t>THE VALUE CHAIN IS ONLY AS STRONG AS ITS WEAKEST LINK</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2062" name="Rectangle 87"/>
            <p:cNvSpPr>
              <a:spLocks noChangeArrowheads="1"/>
            </p:cNvSpPr>
            <p:nvPr/>
          </p:nvSpPr>
          <p:spPr bwMode="auto">
            <a:xfrm>
              <a:off x="1462088" y="1512888"/>
              <a:ext cx="65278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smtClean="0">
                  <a:ln>
                    <a:noFill/>
                  </a:ln>
                  <a:solidFill>
                    <a:srgbClr val="000000"/>
                  </a:solidFill>
                  <a:effectLst/>
                  <a:latin typeface="Century Gothic" panose="020B0502020202020204" pitchFamily="34" charset="0"/>
                </a:rPr>
                <a:t>THE INTERDEPENDENT COMPONENTS THAT MAKE UP A STRATEGICALLY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2063" name="Rectangle 88"/>
            <p:cNvSpPr>
              <a:spLocks noChangeArrowheads="1"/>
            </p:cNvSpPr>
            <p:nvPr/>
          </p:nvSpPr>
          <p:spPr bwMode="auto">
            <a:xfrm>
              <a:off x="3905250" y="1735138"/>
              <a:ext cx="13906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smtClean="0">
                  <a:ln>
                    <a:noFill/>
                  </a:ln>
                  <a:solidFill>
                    <a:srgbClr val="000000"/>
                  </a:solidFill>
                  <a:effectLst/>
                  <a:latin typeface="Century Gothic" panose="020B0502020202020204" pitchFamily="34" charset="0"/>
                </a:rPr>
                <a:t>ALIGNED ENTERPRISE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pSp>
      <p:cxnSp>
        <p:nvCxnSpPr>
          <p:cNvPr id="3" name="Straight Connector 2"/>
          <p:cNvCxnSpPr/>
          <p:nvPr/>
        </p:nvCxnSpPr>
        <p:spPr>
          <a:xfrm>
            <a:off x="809625" y="6093031"/>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142445" y="6070171"/>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3353881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600" y="2141537"/>
            <a:ext cx="7010400" cy="2327945"/>
          </a:xfrm>
          <a:prstGeom prst="rect">
            <a:avLst/>
          </a:prstGeom>
        </p:spPr>
        <p:txBody>
          <a:bodyPr wrap="square">
            <a:spAutoFit/>
          </a:bodyPr>
          <a:lstStyle/>
          <a:p>
            <a:pPr algn="just">
              <a:lnSpc>
                <a:spcPct val="200000"/>
              </a:lnSpc>
            </a:pPr>
            <a:r>
              <a:rPr lang="en-US" sz="1500" dirty="0">
                <a:latin typeface="Century Gothic" panose="020B0502020202020204" pitchFamily="34" charset="0"/>
              </a:rPr>
              <a:t>The only way we can create an amazing future for </a:t>
            </a:r>
            <a:r>
              <a:rPr lang="en-US" sz="1500" b="1" dirty="0">
                <a:latin typeface="Century Gothic" panose="020B0502020202020204" pitchFamily="34" charset="0"/>
              </a:rPr>
              <a:t>OHMES &amp; ITS SHAREHOLDERS </a:t>
            </a:r>
            <a:r>
              <a:rPr lang="en-US" sz="1500" dirty="0">
                <a:latin typeface="Century Gothic" panose="020B0502020202020204" pitchFamily="34" charset="0"/>
              </a:rPr>
              <a:t>is if we do our work in a way that reflects universally shared values. This ensures we do not squander our time and resources rationalizing our actions. It helps to ensure we are not potentially squandering our community's goodwill.</a:t>
            </a:r>
          </a:p>
        </p:txBody>
      </p:sp>
      <p:cxnSp>
        <p:nvCxnSpPr>
          <p:cNvPr id="3" name="Straight Connector 2"/>
          <p:cNvCxnSpPr/>
          <p:nvPr/>
        </p:nvCxnSpPr>
        <p:spPr>
          <a:xfrm>
            <a:off x="1069896" y="4777311"/>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069896" y="2041097"/>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578716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6582" y="2293008"/>
            <a:ext cx="7398327" cy="2031325"/>
          </a:xfrm>
          <a:prstGeom prst="rect">
            <a:avLst/>
          </a:prstGeom>
        </p:spPr>
        <p:txBody>
          <a:bodyPr wrap="square">
            <a:spAutoFit/>
          </a:bodyPr>
          <a:lstStyle/>
          <a:p>
            <a:pPr algn="ctr">
              <a:lnSpc>
                <a:spcPct val="300000"/>
              </a:lnSpc>
            </a:pPr>
            <a:r>
              <a:rPr lang="en-US" sz="2100" b="1" dirty="0">
                <a:latin typeface="Century Gothic" panose="020B0502020202020204" pitchFamily="34" charset="0"/>
              </a:rPr>
              <a:t>HARD ELEMENTS</a:t>
            </a:r>
            <a:r>
              <a:rPr lang="en-US" sz="2100" dirty="0">
                <a:latin typeface="Century Gothic" panose="020B0502020202020204" pitchFamily="34" charset="0"/>
              </a:rPr>
              <a:t>: Strategy, Structure, and Systems </a:t>
            </a:r>
          </a:p>
          <a:p>
            <a:pPr algn="ctr">
              <a:lnSpc>
                <a:spcPct val="300000"/>
              </a:lnSpc>
            </a:pPr>
            <a:r>
              <a:rPr lang="en-US" sz="2100" b="1" dirty="0">
                <a:latin typeface="Century Gothic" panose="020B0502020202020204" pitchFamily="34" charset="0"/>
              </a:rPr>
              <a:t>SOFT ELEMENTS</a:t>
            </a:r>
            <a:r>
              <a:rPr lang="en-US" sz="2100" dirty="0">
                <a:latin typeface="Century Gothic" panose="020B0502020202020204" pitchFamily="34" charset="0"/>
              </a:rPr>
              <a:t>: Shared Values, Skills, Style, Staff</a:t>
            </a:r>
          </a:p>
        </p:txBody>
      </p:sp>
      <p:cxnSp>
        <p:nvCxnSpPr>
          <p:cNvPr id="3" name="Straight Connector 2"/>
          <p:cNvCxnSpPr/>
          <p:nvPr/>
        </p:nvCxnSpPr>
        <p:spPr>
          <a:xfrm>
            <a:off x="1069896" y="4379561"/>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069896" y="2636181"/>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122125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57900" y="3018559"/>
            <a:ext cx="1980029" cy="553998"/>
          </a:xfrm>
          <a:prstGeom prst="rect">
            <a:avLst/>
          </a:prstGeom>
          <a:noFill/>
        </p:spPr>
        <p:txBody>
          <a:bodyPr wrap="none" rtlCol="0">
            <a:spAutoFit/>
          </a:bodyPr>
          <a:lstStyle/>
          <a:p>
            <a:r>
              <a:rPr lang="en-US" sz="3000" b="1" dirty="0">
                <a:latin typeface="Century Gothic" panose="020B0502020202020204" pitchFamily="34" charset="0"/>
              </a:rPr>
              <a:t>STRATEGY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273" y="1735931"/>
            <a:ext cx="5643563" cy="2928938"/>
          </a:xfrm>
          <a:prstGeom prst="rect">
            <a:avLst/>
          </a:prstGeom>
        </p:spPr>
      </p:pic>
      <p:cxnSp>
        <p:nvCxnSpPr>
          <p:cNvPr id="6" name="Straight Connector 5"/>
          <p:cNvCxnSpPr/>
          <p:nvPr/>
        </p:nvCxnSpPr>
        <p:spPr>
          <a:xfrm>
            <a:off x="809625" y="6237387"/>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142445" y="6214527"/>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1746369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2800" y="1212560"/>
            <a:ext cx="7489371" cy="4062651"/>
          </a:xfrm>
          <a:prstGeom prst="rect">
            <a:avLst/>
          </a:prstGeom>
        </p:spPr>
        <p:txBody>
          <a:bodyPr wrap="square">
            <a:spAutoFit/>
          </a:bodyPr>
          <a:lstStyle/>
          <a:p>
            <a:pPr algn="just">
              <a:lnSpc>
                <a:spcPct val="150000"/>
              </a:lnSpc>
            </a:pPr>
            <a:r>
              <a:rPr lang="en-US" sz="1350" b="1" dirty="0">
                <a:latin typeface="Century Gothic" panose="020B0502020202020204" pitchFamily="34" charset="0"/>
              </a:rPr>
              <a:t>HIERARCHICAL LEVEL OF STRATEGY</a:t>
            </a:r>
          </a:p>
          <a:p>
            <a:pPr algn="just">
              <a:lnSpc>
                <a:spcPct val="150000"/>
              </a:lnSpc>
            </a:pPr>
            <a:r>
              <a:rPr lang="en-US" sz="1350" dirty="0">
                <a:latin typeface="Century Gothic" panose="020B0502020202020204" pitchFamily="34" charset="0"/>
              </a:rPr>
              <a:t>Strategy is not just asking for top executives. Middle and lower level managers too must be involved in the strategic planning process to the extent possible. </a:t>
            </a:r>
          </a:p>
          <a:p>
            <a:pPr algn="just">
              <a:lnSpc>
                <a:spcPct val="150000"/>
              </a:lnSpc>
            </a:pPr>
            <a:endParaRPr lang="en-US" sz="1400" b="1" dirty="0" smtClean="0">
              <a:latin typeface="Century Gothic" panose="020B0502020202020204" pitchFamily="34" charset="0"/>
            </a:endParaRPr>
          </a:p>
          <a:p>
            <a:pPr algn="just">
              <a:lnSpc>
                <a:spcPct val="150000"/>
              </a:lnSpc>
            </a:pPr>
            <a:r>
              <a:rPr lang="en-US" sz="1400" b="1" dirty="0" smtClean="0">
                <a:latin typeface="Century Gothic" panose="020B0502020202020204" pitchFamily="34" charset="0"/>
              </a:rPr>
              <a:t>The Corporate/organization Strategy</a:t>
            </a:r>
            <a:r>
              <a:rPr lang="en-US" sz="1100" b="1" dirty="0" smtClean="0">
                <a:latin typeface="Century Gothic" panose="020B0502020202020204" pitchFamily="34" charset="0"/>
              </a:rPr>
              <a:t> </a:t>
            </a:r>
          </a:p>
          <a:p>
            <a:pPr algn="just">
              <a:lnSpc>
                <a:spcPct val="150000"/>
              </a:lnSpc>
            </a:pPr>
            <a:r>
              <a:rPr lang="en-US" sz="1350" dirty="0" smtClean="0">
                <a:latin typeface="Century Gothic" panose="020B0502020202020204" pitchFamily="34" charset="0"/>
              </a:rPr>
              <a:t>comprises </a:t>
            </a:r>
            <a:r>
              <a:rPr lang="en-US" sz="1350" dirty="0">
                <a:latin typeface="Century Gothic" panose="020B0502020202020204" pitchFamily="34" charset="0"/>
              </a:rPr>
              <a:t>a directional strategy through a corporate vision and a mission statement.</a:t>
            </a:r>
          </a:p>
          <a:p>
            <a:pPr algn="just">
              <a:lnSpc>
                <a:spcPct val="150000"/>
              </a:lnSpc>
            </a:pPr>
            <a:endParaRPr lang="en-US" sz="1350" dirty="0">
              <a:latin typeface="Century Gothic" panose="020B0502020202020204" pitchFamily="34" charset="0"/>
            </a:endParaRPr>
          </a:p>
          <a:p>
            <a:pPr algn="just">
              <a:lnSpc>
                <a:spcPct val="150000"/>
              </a:lnSpc>
            </a:pPr>
            <a:r>
              <a:rPr lang="en-US" b="1" dirty="0">
                <a:latin typeface="Century Gothic" panose="020B0502020202020204" pitchFamily="34" charset="0"/>
              </a:rPr>
              <a:t>The Business Strategy </a:t>
            </a:r>
            <a:r>
              <a:rPr lang="en-US" sz="1350" dirty="0">
                <a:latin typeface="Century Gothic" panose="020B0502020202020204" pitchFamily="34" charset="0"/>
              </a:rPr>
              <a:t>ensures that individual business units are able to increase their effectiveness while remaining jived with the corporate strategy.</a:t>
            </a:r>
          </a:p>
          <a:p>
            <a:pPr algn="just">
              <a:lnSpc>
                <a:spcPct val="150000"/>
              </a:lnSpc>
            </a:pPr>
            <a:endParaRPr lang="en-US" sz="1350" dirty="0">
              <a:latin typeface="Century Gothic" panose="020B0502020202020204" pitchFamily="34" charset="0"/>
            </a:endParaRPr>
          </a:p>
          <a:p>
            <a:pPr algn="just">
              <a:lnSpc>
                <a:spcPct val="150000"/>
              </a:lnSpc>
            </a:pPr>
            <a:r>
              <a:rPr lang="en-US" b="1" dirty="0">
                <a:latin typeface="Century Gothic" panose="020B0502020202020204" pitchFamily="34" charset="0"/>
              </a:rPr>
              <a:t>The Functional Strategy </a:t>
            </a:r>
            <a:r>
              <a:rPr lang="en-US" sz="1350" dirty="0">
                <a:latin typeface="Century Gothic" panose="020B0502020202020204" pitchFamily="34" charset="0"/>
              </a:rPr>
              <a:t>has to be customized to ensure the business strategy to succeed. These could be HR, Marketing and/or Finance strategy.</a:t>
            </a:r>
          </a:p>
        </p:txBody>
      </p:sp>
      <p:cxnSp>
        <p:nvCxnSpPr>
          <p:cNvPr id="3" name="Straight Connector 2"/>
          <p:cNvCxnSpPr/>
          <p:nvPr/>
        </p:nvCxnSpPr>
        <p:spPr>
          <a:xfrm>
            <a:off x="809625" y="6172992"/>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142445" y="6150132"/>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44272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76317" y="2516633"/>
            <a:ext cx="6951518" cy="1938992"/>
          </a:xfrm>
          <a:prstGeom prst="rect">
            <a:avLst/>
          </a:prstGeom>
        </p:spPr>
        <p:txBody>
          <a:bodyPr wrap="square">
            <a:spAutoFit/>
          </a:bodyPr>
          <a:lstStyle/>
          <a:p>
            <a:pPr algn="just">
              <a:lnSpc>
                <a:spcPct val="200000"/>
              </a:lnSpc>
            </a:pPr>
            <a:r>
              <a:rPr lang="en-US" sz="1500" b="1" dirty="0">
                <a:latin typeface="Century Gothic" panose="020B0502020202020204" pitchFamily="34" charset="0"/>
              </a:rPr>
              <a:t>SWOT Analysis  </a:t>
            </a:r>
            <a:r>
              <a:rPr lang="en-US" sz="1500" dirty="0">
                <a:latin typeface="Century Gothic" panose="020B0502020202020204" pitchFamily="34" charset="0"/>
              </a:rPr>
              <a:t>and </a:t>
            </a:r>
            <a:r>
              <a:rPr lang="en-US" sz="1500" b="1" dirty="0">
                <a:latin typeface="Century Gothic" panose="020B0502020202020204" pitchFamily="34" charset="0"/>
              </a:rPr>
              <a:t>PESTLE Analysis </a:t>
            </a:r>
            <a:r>
              <a:rPr lang="en-US" sz="1500" dirty="0">
                <a:latin typeface="Century Gothic" panose="020B0502020202020204" pitchFamily="34" charset="0"/>
              </a:rPr>
              <a:t>Each global market provides unique opportunities and threats for doing business. The PESTLE framework includes political, economic, social, technological, legal, and environmental issues that impact a company, industry, or target location.</a:t>
            </a:r>
          </a:p>
        </p:txBody>
      </p:sp>
      <p:cxnSp>
        <p:nvCxnSpPr>
          <p:cNvPr id="5" name="Straight Connector 4"/>
          <p:cNvCxnSpPr/>
          <p:nvPr/>
        </p:nvCxnSpPr>
        <p:spPr>
          <a:xfrm>
            <a:off x="1176317" y="4684359"/>
            <a:ext cx="6856082"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91771" y="2418463"/>
            <a:ext cx="6740628"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407496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09" y="1055871"/>
            <a:ext cx="3877526" cy="4846907"/>
          </a:xfrm>
          <a:prstGeom prst="rect">
            <a:avLst/>
          </a:prstGeom>
        </p:spPr>
      </p:pic>
      <p:sp>
        <p:nvSpPr>
          <p:cNvPr id="4" name="Rectangle 3"/>
          <p:cNvSpPr/>
          <p:nvPr/>
        </p:nvSpPr>
        <p:spPr>
          <a:xfrm>
            <a:off x="2964336" y="1055871"/>
            <a:ext cx="5291022" cy="4558940"/>
          </a:xfrm>
          <a:prstGeom prst="rect">
            <a:avLst/>
          </a:prstGeom>
        </p:spPr>
        <p:txBody>
          <a:bodyPr wrap="square">
            <a:spAutoFit/>
          </a:bodyPr>
          <a:lstStyle/>
          <a:p>
            <a:pPr algn="just">
              <a:lnSpc>
                <a:spcPct val="150000"/>
              </a:lnSpc>
            </a:pPr>
            <a:r>
              <a:rPr lang="en-US" sz="1600" b="1" dirty="0">
                <a:latin typeface="Century Gothic" panose="020B0502020202020204" pitchFamily="34" charset="0"/>
              </a:rPr>
              <a:t>ORGANOGAM</a:t>
            </a:r>
            <a:r>
              <a:rPr lang="en-US" b="1" dirty="0">
                <a:latin typeface="Century Gothic" panose="020B0502020202020204" pitchFamily="34" charset="0"/>
              </a:rPr>
              <a:t> </a:t>
            </a:r>
            <a:r>
              <a:rPr lang="en-US" sz="1350" dirty="0">
                <a:latin typeface="Century Gothic" panose="020B0502020202020204" pitchFamily="34" charset="0"/>
              </a:rPr>
              <a:t>from the word organ; speaks to the different arms and bodies of an organization and their connectivity</a:t>
            </a:r>
          </a:p>
          <a:p>
            <a:pPr algn="just">
              <a:lnSpc>
                <a:spcPct val="150000"/>
              </a:lnSpc>
            </a:pPr>
            <a:endParaRPr lang="en-US" sz="1350" dirty="0">
              <a:latin typeface="Century Gothic" panose="020B0502020202020204" pitchFamily="34" charset="0"/>
            </a:endParaRPr>
          </a:p>
          <a:p>
            <a:pPr algn="just">
              <a:lnSpc>
                <a:spcPct val="150000"/>
              </a:lnSpc>
            </a:pPr>
            <a:r>
              <a:rPr lang="en-US" sz="1350" dirty="0">
                <a:latin typeface="Century Gothic" panose="020B0502020202020204" pitchFamily="34" charset="0"/>
              </a:rPr>
              <a:t>An organogram is a graphical representation of an organization's structure. It shows hierarchical relationships between managers and the people who report to them, as well as departments. </a:t>
            </a:r>
          </a:p>
          <a:p>
            <a:pPr algn="just">
              <a:lnSpc>
                <a:spcPct val="150000"/>
              </a:lnSpc>
            </a:pPr>
            <a:endParaRPr lang="en-US" sz="1350" dirty="0">
              <a:latin typeface="Century Gothic" panose="020B0502020202020204" pitchFamily="34" charset="0"/>
            </a:endParaRPr>
          </a:p>
          <a:p>
            <a:pPr algn="just">
              <a:lnSpc>
                <a:spcPct val="150000"/>
              </a:lnSpc>
            </a:pPr>
            <a:r>
              <a:rPr lang="en-US" sz="1350" dirty="0">
                <a:latin typeface="Century Gothic" panose="020B0502020202020204" pitchFamily="34" charset="0"/>
              </a:rPr>
              <a:t>An organogram is a useful tool for organizations to both visualize reporting relationships and communicate employees’ names, skills, and contact information. The term "organogram" is used most often in the UK and is synonymous with "org chart."</a:t>
            </a:r>
          </a:p>
        </p:txBody>
      </p:sp>
      <p:cxnSp>
        <p:nvCxnSpPr>
          <p:cNvPr id="5" name="Straight Connector 4"/>
          <p:cNvCxnSpPr/>
          <p:nvPr/>
        </p:nvCxnSpPr>
        <p:spPr>
          <a:xfrm>
            <a:off x="809625" y="6069960"/>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142445" y="6047100"/>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3586954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9896" y="2360407"/>
            <a:ext cx="6962503" cy="1581202"/>
          </a:xfrm>
          <a:prstGeom prst="rect">
            <a:avLst/>
          </a:prstGeom>
        </p:spPr>
        <p:txBody>
          <a:bodyPr wrap="square">
            <a:spAutoFit/>
          </a:bodyPr>
          <a:lstStyle/>
          <a:p>
            <a:pPr algn="ctr">
              <a:lnSpc>
                <a:spcPct val="200000"/>
              </a:lnSpc>
            </a:pPr>
            <a:r>
              <a:rPr lang="en-US" b="1" dirty="0">
                <a:latin typeface="Century Gothic" panose="020B0502020202020204" pitchFamily="34" charset="0"/>
              </a:rPr>
              <a:t>TYPES OF ORGANOGRAM</a:t>
            </a:r>
          </a:p>
          <a:p>
            <a:pPr algn="ctr">
              <a:lnSpc>
                <a:spcPct val="150000"/>
              </a:lnSpc>
            </a:pPr>
            <a:r>
              <a:rPr lang="en-US" sz="1350" dirty="0">
                <a:latin typeface="Century Gothic" panose="020B0502020202020204" pitchFamily="34" charset="0"/>
              </a:rPr>
              <a:t>The evolution of the org chart is a fun one and there are functional organizations still alive and well, along with product, divisional, geographical, customer, matrix, flat, flatter</a:t>
            </a:r>
          </a:p>
        </p:txBody>
      </p:sp>
      <p:cxnSp>
        <p:nvCxnSpPr>
          <p:cNvPr id="5" name="Straight Connector 4"/>
          <p:cNvCxnSpPr/>
          <p:nvPr/>
        </p:nvCxnSpPr>
        <p:spPr>
          <a:xfrm>
            <a:off x="1069896" y="4103787"/>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069896" y="2360407"/>
            <a:ext cx="6962503"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375079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458" y="837452"/>
            <a:ext cx="7740203" cy="5112938"/>
          </a:xfrm>
          <a:prstGeom prst="rect">
            <a:avLst/>
          </a:prstGeom>
          <a:noFill/>
        </p:spPr>
        <p:txBody>
          <a:bodyPr wrap="square" rtlCol="0">
            <a:spAutoFit/>
          </a:bodyPr>
          <a:lstStyle/>
          <a:p>
            <a:pPr algn="just">
              <a:lnSpc>
                <a:spcPct val="150000"/>
              </a:lnSpc>
            </a:pPr>
            <a:r>
              <a:rPr lang="en-US" sz="2100" b="1" dirty="0">
                <a:solidFill>
                  <a:schemeClr val="accent6">
                    <a:lumMod val="60000"/>
                    <a:lumOff val="40000"/>
                  </a:schemeClr>
                </a:solidFill>
                <a:latin typeface="Century Gothic" panose="020B0502020202020204" pitchFamily="34" charset="0"/>
              </a:rPr>
              <a:t>WHY DO WE NEED AN ORGANOGRAM</a:t>
            </a:r>
            <a:r>
              <a:rPr lang="en-US" sz="2100" b="1" dirty="0" smtClean="0">
                <a:solidFill>
                  <a:schemeClr val="accent6">
                    <a:lumMod val="60000"/>
                    <a:lumOff val="40000"/>
                  </a:schemeClr>
                </a:solidFill>
                <a:latin typeface="Century Gothic" panose="020B0502020202020204" pitchFamily="34" charset="0"/>
              </a:rPr>
              <a:t>?</a:t>
            </a:r>
          </a:p>
          <a:p>
            <a:pPr algn="just">
              <a:lnSpc>
                <a:spcPct val="150000"/>
              </a:lnSpc>
            </a:pPr>
            <a:endParaRPr lang="en-US" sz="2100" b="1" dirty="0">
              <a:solidFill>
                <a:srgbClr val="00B050"/>
              </a:solidFill>
              <a:latin typeface="Century Gothic" panose="020B0502020202020204" pitchFamily="34" charset="0"/>
            </a:endParaRPr>
          </a:p>
          <a:p>
            <a:pPr marL="285750" indent="-285750" algn="just">
              <a:lnSpc>
                <a:spcPct val="150000"/>
              </a:lnSpc>
              <a:buSzPct val="100000"/>
              <a:buFont typeface="Wingdings" panose="05000000000000000000" pitchFamily="2" charset="2"/>
              <a:buChar char="§"/>
            </a:pPr>
            <a:r>
              <a:rPr lang="en-US" sz="1350" dirty="0">
                <a:solidFill>
                  <a:schemeClr val="accent4">
                    <a:lumMod val="75000"/>
                  </a:schemeClr>
                </a:solidFill>
                <a:latin typeface="Century Gothic" panose="020B0502020202020204" pitchFamily="34" charset="0"/>
              </a:rPr>
              <a:t>BUDGET AND RESOURCE PLANNING</a:t>
            </a:r>
          </a:p>
          <a:p>
            <a:pPr marL="285750" indent="-285750" algn="just">
              <a:lnSpc>
                <a:spcPct val="150000"/>
              </a:lnSpc>
              <a:buSzPct val="100000"/>
              <a:buFont typeface="Wingdings" panose="05000000000000000000" pitchFamily="2" charset="2"/>
              <a:buChar char="§"/>
            </a:pPr>
            <a:endParaRPr lang="en-US" sz="1350" dirty="0">
              <a:latin typeface="Century Gothic" panose="020B0502020202020204" pitchFamily="34" charset="0"/>
            </a:endParaRPr>
          </a:p>
          <a:p>
            <a:pPr marL="285750" indent="-285750" algn="just">
              <a:lnSpc>
                <a:spcPct val="150000"/>
              </a:lnSpc>
              <a:buSzPct val="100000"/>
              <a:buFont typeface="Wingdings" panose="05000000000000000000" pitchFamily="2" charset="2"/>
              <a:buChar char="§"/>
            </a:pPr>
            <a:r>
              <a:rPr lang="en-US" sz="1350" dirty="0">
                <a:solidFill>
                  <a:schemeClr val="accent6">
                    <a:lumMod val="75000"/>
                  </a:schemeClr>
                </a:solidFill>
                <a:latin typeface="Century Gothic" panose="020B0502020202020204" pitchFamily="34" charset="0"/>
              </a:rPr>
              <a:t>INCREASE INTERNAL COMMUNICATION </a:t>
            </a:r>
            <a:r>
              <a:rPr lang="en-US" sz="1350" dirty="0">
                <a:latin typeface="Century Gothic" panose="020B0502020202020204" pitchFamily="34" charset="0"/>
              </a:rPr>
              <a:t>An organization chart can help with internal communication, connecting employee in the company no matter where they are located or what they do for the organization. </a:t>
            </a:r>
          </a:p>
          <a:p>
            <a:pPr marL="285750" indent="-285750" algn="just">
              <a:lnSpc>
                <a:spcPct val="150000"/>
              </a:lnSpc>
              <a:buSzPct val="100000"/>
              <a:buFont typeface="Wingdings" panose="05000000000000000000" pitchFamily="2" charset="2"/>
              <a:buChar char="§"/>
            </a:pPr>
            <a:endParaRPr lang="en-US" sz="1350" dirty="0">
              <a:latin typeface="Century Gothic" panose="020B0502020202020204" pitchFamily="34" charset="0"/>
            </a:endParaRPr>
          </a:p>
          <a:p>
            <a:pPr marL="285750" indent="-285750" algn="just">
              <a:lnSpc>
                <a:spcPct val="150000"/>
              </a:lnSpc>
              <a:buSzPct val="100000"/>
              <a:buFont typeface="Wingdings" panose="05000000000000000000" pitchFamily="2" charset="2"/>
              <a:buChar char="§"/>
            </a:pPr>
            <a:r>
              <a:rPr lang="en-US" sz="1350" dirty="0">
                <a:solidFill>
                  <a:schemeClr val="accent2">
                    <a:lumMod val="75000"/>
                  </a:schemeClr>
                </a:solidFill>
                <a:latin typeface="Century Gothic" panose="020B0502020202020204" pitchFamily="34" charset="0"/>
              </a:rPr>
              <a:t>MANAGING REORGS </a:t>
            </a:r>
            <a:r>
              <a:rPr lang="en-US" sz="1350" dirty="0">
                <a:latin typeface="Century Gothic" panose="020B0502020202020204" pitchFamily="34" charset="0"/>
              </a:rPr>
              <a:t>Corporate re-orgs happen at every level of organizational maturity. Re-orgs happen and when they do, you need to use org charts that can keep up and be up to date in real-time. </a:t>
            </a:r>
          </a:p>
          <a:p>
            <a:pPr marL="285750" indent="-285750" algn="just">
              <a:lnSpc>
                <a:spcPct val="150000"/>
              </a:lnSpc>
              <a:buSzPct val="100000"/>
              <a:buFont typeface="Wingdings" panose="05000000000000000000" pitchFamily="2" charset="2"/>
              <a:buChar char="§"/>
            </a:pPr>
            <a:endParaRPr lang="en-US" sz="1350" dirty="0">
              <a:latin typeface="Century Gothic" panose="020B0502020202020204" pitchFamily="34" charset="0"/>
            </a:endParaRPr>
          </a:p>
          <a:p>
            <a:pPr marL="285750" indent="-285750" algn="just">
              <a:lnSpc>
                <a:spcPct val="150000"/>
              </a:lnSpc>
              <a:buSzPct val="100000"/>
              <a:buFont typeface="Wingdings" panose="05000000000000000000" pitchFamily="2" charset="2"/>
              <a:buChar char="§"/>
            </a:pPr>
            <a:r>
              <a:rPr lang="en-US" sz="1350" dirty="0">
                <a:solidFill>
                  <a:schemeClr val="accent4">
                    <a:lumMod val="50000"/>
                  </a:schemeClr>
                </a:solidFill>
                <a:latin typeface="Century Gothic" panose="020B0502020202020204" pitchFamily="34" charset="0"/>
              </a:rPr>
              <a:t>TEAM BUILDING </a:t>
            </a:r>
            <a:r>
              <a:rPr lang="en-US" sz="1350" dirty="0">
                <a:latin typeface="Century Gothic" panose="020B0502020202020204" pitchFamily="34" charset="0"/>
              </a:rPr>
              <a:t>What helps people forge friendships is finding similarities. Organizational charts can be ideal for team building when they enable employees to add more than just their job title and responsibilities. Names and titles are great, </a:t>
            </a:r>
          </a:p>
        </p:txBody>
      </p:sp>
      <p:cxnSp>
        <p:nvCxnSpPr>
          <p:cNvPr id="5" name="Straight Connector 4"/>
          <p:cNvCxnSpPr/>
          <p:nvPr/>
        </p:nvCxnSpPr>
        <p:spPr>
          <a:xfrm>
            <a:off x="809625" y="6134355"/>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42445" y="6111495"/>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3220254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800125" y="1752855"/>
            <a:ext cx="7559899" cy="3497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285750" indent="-285750" algn="just" defTabSz="685800" eaLnBrk="0" fontAlgn="base" hangingPunct="0">
              <a:lnSpc>
                <a:spcPct val="150000"/>
              </a:lnSpc>
              <a:spcBef>
                <a:spcPct val="0"/>
              </a:spcBef>
              <a:spcAft>
                <a:spcPct val="0"/>
              </a:spcAft>
              <a:buFont typeface="Wingdings" panose="05000000000000000000" pitchFamily="2" charset="2"/>
              <a:buChar char="§"/>
            </a:pPr>
            <a:r>
              <a:rPr lang="en-US" altLang="en-US" sz="1350" dirty="0">
                <a:solidFill>
                  <a:schemeClr val="accent4">
                    <a:lumMod val="75000"/>
                  </a:schemeClr>
                </a:solidFill>
                <a:latin typeface="Century Gothic" panose="020B0502020202020204" pitchFamily="34" charset="0"/>
              </a:rPr>
              <a:t>WORKFORCE PLANNING - </a:t>
            </a:r>
            <a:r>
              <a:rPr lang="en-US" altLang="en-US" sz="1350" dirty="0">
                <a:latin typeface="Century Gothic" panose="020B0502020202020204" pitchFamily="34" charset="0"/>
              </a:rPr>
              <a:t>Design your organization's dream team with the roles you’d like to hire for. In your ideal organogram, list employee costs as a way to visualize and plan for the future. </a:t>
            </a:r>
          </a:p>
          <a:p>
            <a:pPr marL="285750" indent="-285750" algn="just" defTabSz="685800" eaLnBrk="0" fontAlgn="base" hangingPunct="0">
              <a:lnSpc>
                <a:spcPct val="150000"/>
              </a:lnSpc>
              <a:spcBef>
                <a:spcPct val="0"/>
              </a:spcBef>
              <a:spcAft>
                <a:spcPct val="0"/>
              </a:spcAft>
              <a:buFont typeface="Wingdings" panose="05000000000000000000" pitchFamily="2" charset="2"/>
              <a:buChar char="§"/>
            </a:pPr>
            <a:endParaRPr lang="en-US" altLang="en-US" sz="1350" dirty="0">
              <a:latin typeface="Century Gothic" panose="020B0502020202020204" pitchFamily="34" charset="0"/>
              <a:hlinkClick r:id="rId2"/>
            </a:endParaRPr>
          </a:p>
          <a:p>
            <a:pPr marL="285750" indent="-285750" algn="just" defTabSz="685800" eaLnBrk="0" fontAlgn="base" hangingPunct="0">
              <a:lnSpc>
                <a:spcPct val="150000"/>
              </a:lnSpc>
              <a:spcBef>
                <a:spcPct val="0"/>
              </a:spcBef>
              <a:spcAft>
                <a:spcPct val="0"/>
              </a:spcAft>
              <a:buFont typeface="Wingdings" panose="05000000000000000000" pitchFamily="2" charset="2"/>
              <a:buChar char="§"/>
            </a:pPr>
            <a:r>
              <a:rPr lang="en-US" altLang="en-US" sz="1350" dirty="0">
                <a:solidFill>
                  <a:schemeClr val="accent6">
                    <a:lumMod val="75000"/>
                  </a:schemeClr>
                </a:solidFill>
                <a:latin typeface="Century Gothic" panose="020B0502020202020204" pitchFamily="34" charset="0"/>
              </a:rPr>
              <a:t>EMPLOYEE ONBOARDING </a:t>
            </a:r>
            <a:r>
              <a:rPr lang="en-US" altLang="en-US" sz="1350" dirty="0" smtClean="0">
                <a:solidFill>
                  <a:schemeClr val="accent6">
                    <a:lumMod val="75000"/>
                  </a:schemeClr>
                </a:solidFill>
                <a:latin typeface="Century Gothic" panose="020B0502020202020204" pitchFamily="34" charset="0"/>
              </a:rPr>
              <a:t>- </a:t>
            </a:r>
            <a:r>
              <a:rPr lang="en-US" altLang="en-US" sz="1350" dirty="0">
                <a:latin typeface="Century Gothic" panose="020B0502020202020204" pitchFamily="34" charset="0"/>
              </a:rPr>
              <a:t>Introduce new employees to your organization by sending them a link to your organogram. They’ll be able to see where they fit into the company, and the names, skills, and contact info of their coworkers. </a:t>
            </a:r>
          </a:p>
          <a:p>
            <a:pPr marL="285750" indent="-285750" algn="just" defTabSz="685800" eaLnBrk="0" fontAlgn="base" hangingPunct="0">
              <a:lnSpc>
                <a:spcPct val="150000"/>
              </a:lnSpc>
              <a:spcBef>
                <a:spcPct val="0"/>
              </a:spcBef>
              <a:spcAft>
                <a:spcPct val="0"/>
              </a:spcAft>
              <a:buFont typeface="Wingdings" panose="05000000000000000000" pitchFamily="2" charset="2"/>
              <a:buChar char="§"/>
            </a:pPr>
            <a:endParaRPr lang="en-US" altLang="en-US" sz="1350" dirty="0">
              <a:latin typeface="Century Gothic" panose="020B0502020202020204" pitchFamily="34" charset="0"/>
            </a:endParaRPr>
          </a:p>
          <a:p>
            <a:pPr marL="285750" indent="-285750" algn="just" defTabSz="685800" eaLnBrk="0" fontAlgn="base" hangingPunct="0">
              <a:lnSpc>
                <a:spcPct val="150000"/>
              </a:lnSpc>
              <a:spcBef>
                <a:spcPct val="0"/>
              </a:spcBef>
              <a:spcAft>
                <a:spcPct val="0"/>
              </a:spcAft>
              <a:buFont typeface="Wingdings" panose="05000000000000000000" pitchFamily="2" charset="2"/>
              <a:buChar char="§"/>
            </a:pPr>
            <a:r>
              <a:rPr lang="en-US" altLang="en-US" sz="1350" dirty="0">
                <a:solidFill>
                  <a:schemeClr val="accent1">
                    <a:lumMod val="75000"/>
                  </a:schemeClr>
                </a:solidFill>
                <a:latin typeface="Century Gothic" panose="020B0502020202020204" pitchFamily="34" charset="0"/>
              </a:rPr>
              <a:t>SUCCESSION PLANNING </a:t>
            </a:r>
            <a:r>
              <a:rPr lang="en-US" altLang="en-US" sz="1350" dirty="0" smtClean="0">
                <a:solidFill>
                  <a:schemeClr val="accent1">
                    <a:lumMod val="75000"/>
                  </a:schemeClr>
                </a:solidFill>
                <a:latin typeface="Century Gothic" panose="020B0502020202020204" pitchFamily="34" charset="0"/>
              </a:rPr>
              <a:t>- </a:t>
            </a:r>
            <a:r>
              <a:rPr lang="en-US" altLang="en-US" sz="1350" dirty="0">
                <a:latin typeface="Century Gothic" panose="020B0502020202020204" pitchFamily="34" charset="0"/>
              </a:rPr>
              <a:t>Succession planning can help your company prepare for things like promotions or a leader moving on, helping the HR team be ready for any shift in their workforce. </a:t>
            </a:r>
          </a:p>
        </p:txBody>
      </p:sp>
      <p:cxnSp>
        <p:nvCxnSpPr>
          <p:cNvPr id="3" name="Straight Connector 2"/>
          <p:cNvCxnSpPr/>
          <p:nvPr/>
        </p:nvCxnSpPr>
        <p:spPr>
          <a:xfrm>
            <a:off x="809625" y="6147234"/>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142445" y="6124374"/>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253265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9854" y="1649289"/>
            <a:ext cx="7637171" cy="3520194"/>
          </a:xfrm>
          <a:prstGeom prst="rect">
            <a:avLst/>
          </a:prstGeom>
        </p:spPr>
        <p:txBody>
          <a:bodyPr wrap="square">
            <a:spAutoFit/>
          </a:bodyPr>
          <a:lstStyle/>
          <a:p>
            <a:pPr marL="285750" indent="-285750" algn="just" eaLnBrk="0" fontAlgn="base" hangingPunct="0">
              <a:lnSpc>
                <a:spcPct val="150000"/>
              </a:lnSpc>
              <a:spcBef>
                <a:spcPct val="0"/>
              </a:spcBef>
              <a:spcAft>
                <a:spcPct val="0"/>
              </a:spcAft>
              <a:buFont typeface="Wingdings" panose="05000000000000000000" pitchFamily="2" charset="2"/>
              <a:buChar char="§"/>
            </a:pPr>
            <a:r>
              <a:rPr lang="en-US" altLang="en-US" sz="1350" dirty="0">
                <a:solidFill>
                  <a:schemeClr val="accent2">
                    <a:lumMod val="75000"/>
                  </a:schemeClr>
                </a:solidFill>
                <a:latin typeface="Century Gothic" panose="020B0502020202020204" pitchFamily="34" charset="0"/>
              </a:rPr>
              <a:t>STAFF DIRECTORY - </a:t>
            </a:r>
            <a:r>
              <a:rPr lang="en-US" altLang="en-US" sz="1350" dirty="0">
                <a:latin typeface="Century Gothic" panose="020B0502020202020204" pitchFamily="34" charset="0"/>
              </a:rPr>
              <a:t>Organogram can double as a staff directory where employee contact information is easily accessible. Modern organograms should contain a list of employee names and roles. “Who’s responsible for that?” </a:t>
            </a:r>
            <a:endParaRPr lang="en-US" altLang="en-US" sz="1350" dirty="0" smtClean="0">
              <a:latin typeface="Century Gothic" panose="020B0502020202020204" pitchFamily="34"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endParaRPr lang="en-US" altLang="en-US" sz="1350" dirty="0">
              <a:latin typeface="Century Gothic" panose="020B0502020202020204" pitchFamily="34"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en-US" altLang="en-US" sz="1350" dirty="0">
                <a:solidFill>
                  <a:schemeClr val="accent5">
                    <a:lumMod val="60000"/>
                    <a:lumOff val="40000"/>
                  </a:schemeClr>
                </a:solidFill>
                <a:latin typeface="Century Gothic" panose="020B0502020202020204" pitchFamily="34" charset="0"/>
              </a:rPr>
              <a:t>CROSS-FUNCTIONAL TEAMS - </a:t>
            </a:r>
            <a:r>
              <a:rPr lang="en-US" altLang="en-US" sz="1350" dirty="0">
                <a:latin typeface="Century Gothic" panose="020B0502020202020204" pitchFamily="34" charset="0"/>
              </a:rPr>
              <a:t>Organograms can be built to show the structure of a cross-functional team. Employees can reference the organogram to understand who leads a team and who’s responsible for what. Having a single source of truth for a team can only improve communication. </a:t>
            </a:r>
            <a:endParaRPr lang="en-US" altLang="en-US" sz="1350" dirty="0" smtClean="0">
              <a:latin typeface="Century Gothic" panose="020B0502020202020204" pitchFamily="34"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endParaRPr lang="en-US" altLang="en-US" sz="1350" dirty="0">
              <a:latin typeface="Century Gothic" panose="020B0502020202020204" pitchFamily="34"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en-US" altLang="en-US" sz="1350" dirty="0">
                <a:solidFill>
                  <a:srgbClr val="00B050"/>
                </a:solidFill>
                <a:latin typeface="Century Gothic" panose="020B0502020202020204" pitchFamily="34" charset="0"/>
              </a:rPr>
              <a:t>INTERNAL HIRING TOOL - </a:t>
            </a:r>
            <a:r>
              <a:rPr lang="en-US" altLang="en-US" sz="1350" dirty="0">
                <a:latin typeface="Century Gothic" panose="020B0502020202020204" pitchFamily="34" charset="0"/>
              </a:rPr>
              <a:t>organizations can highlight open roles right on the organogram. It is a great way to increase employee retention and engagement.</a:t>
            </a:r>
          </a:p>
        </p:txBody>
      </p:sp>
      <p:cxnSp>
        <p:nvCxnSpPr>
          <p:cNvPr id="3" name="Straight Connector 2"/>
          <p:cNvCxnSpPr/>
          <p:nvPr/>
        </p:nvCxnSpPr>
        <p:spPr>
          <a:xfrm>
            <a:off x="809625" y="6134355"/>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142445" y="6111495"/>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422676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3019" y="1548197"/>
            <a:ext cx="7921436" cy="1477328"/>
          </a:xfrm>
          <a:prstGeom prst="rect">
            <a:avLst/>
          </a:prstGeom>
        </p:spPr>
        <p:txBody>
          <a:bodyPr wrap="square">
            <a:spAutoFit/>
          </a:bodyPr>
          <a:lstStyle/>
          <a:p>
            <a:pPr algn="ctr">
              <a:lnSpc>
                <a:spcPct val="200000"/>
              </a:lnSpc>
            </a:pPr>
            <a:r>
              <a:rPr lang="en-US" sz="1500" dirty="0">
                <a:latin typeface="Century Gothic" panose="020B0502020202020204" pitchFamily="34" charset="0"/>
              </a:rPr>
              <a:t>How a company is designed will naturally influence its corporate structure. The sole purpose of organizational design is to better reflect the more culturally diverse, collaborative environment of people who share ideas and information. </a:t>
            </a:r>
          </a:p>
        </p:txBody>
      </p:sp>
      <p:sp>
        <p:nvSpPr>
          <p:cNvPr id="6" name="Rectangle 5"/>
          <p:cNvSpPr/>
          <p:nvPr/>
        </p:nvSpPr>
        <p:spPr>
          <a:xfrm>
            <a:off x="619892" y="3249007"/>
            <a:ext cx="8004563" cy="923330"/>
          </a:xfrm>
          <a:prstGeom prst="rect">
            <a:avLst/>
          </a:prstGeom>
        </p:spPr>
        <p:txBody>
          <a:bodyPr wrap="square">
            <a:spAutoFit/>
          </a:bodyPr>
          <a:lstStyle/>
          <a:p>
            <a:pPr algn="ctr">
              <a:lnSpc>
                <a:spcPct val="200000"/>
              </a:lnSpc>
            </a:pPr>
            <a:r>
              <a:rPr lang="en-US" sz="1350" dirty="0">
                <a:latin typeface="Century Gothic" panose="020B0502020202020204" pitchFamily="34" charset="0"/>
              </a:rPr>
              <a:t>When organizational design drives the organizational structure, then the organizational charts can be a more accurate and useful rendering of company values, its culture and its focus</a:t>
            </a:r>
          </a:p>
        </p:txBody>
      </p:sp>
      <p:pic>
        <p:nvPicPr>
          <p:cNvPr id="7" name="Picture 6"/>
          <p:cNvPicPr>
            <a:picLocks noChangeAspect="1"/>
          </p:cNvPicPr>
          <p:nvPr/>
        </p:nvPicPr>
        <p:blipFill>
          <a:blip r:embed="rId2"/>
          <a:stretch>
            <a:fillRect/>
          </a:stretch>
        </p:blipFill>
        <p:spPr>
          <a:xfrm>
            <a:off x="1153359" y="4395819"/>
            <a:ext cx="6937628" cy="1149504"/>
          </a:xfrm>
          <a:prstGeom prst="rect">
            <a:avLst/>
          </a:prstGeom>
          <a:ln>
            <a:noFill/>
          </a:ln>
        </p:spPr>
      </p:pic>
      <p:cxnSp>
        <p:nvCxnSpPr>
          <p:cNvPr id="9" name="Straight Connector 8"/>
          <p:cNvCxnSpPr/>
          <p:nvPr/>
        </p:nvCxnSpPr>
        <p:spPr>
          <a:xfrm>
            <a:off x="809625" y="6134355"/>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142445" y="6111495"/>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933952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561" y="0"/>
            <a:ext cx="8476735" cy="6858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1769679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81698" y="1340163"/>
            <a:ext cx="4131787" cy="1938992"/>
          </a:xfrm>
          <a:prstGeom prst="rect">
            <a:avLst/>
          </a:prstGeom>
          <a:noFill/>
        </p:spPr>
        <p:txBody>
          <a:bodyPr wrap="square" rtlCol="0">
            <a:spAutoFit/>
          </a:bodyPr>
          <a:lstStyle/>
          <a:p>
            <a:pPr algn="r"/>
            <a:r>
              <a:rPr lang="en-US" sz="2400" dirty="0">
                <a:solidFill>
                  <a:schemeClr val="accent6">
                    <a:lumMod val="75000"/>
                  </a:schemeClr>
                </a:solidFill>
                <a:latin typeface="Century Gothic" panose="020B0502020202020204" pitchFamily="34" charset="0"/>
              </a:rPr>
              <a:t>THINK GLOBAL ACT LOCAL</a:t>
            </a:r>
          </a:p>
          <a:p>
            <a:pPr algn="r"/>
            <a:endParaRPr lang="en-US" sz="2400" dirty="0">
              <a:solidFill>
                <a:schemeClr val="accent6">
                  <a:lumMod val="75000"/>
                </a:schemeClr>
              </a:solidFill>
              <a:latin typeface="Century Gothic" panose="020B0502020202020204" pitchFamily="34" charset="0"/>
            </a:endParaRPr>
          </a:p>
          <a:p>
            <a:pPr algn="r"/>
            <a:r>
              <a:rPr lang="en-US" sz="2400" dirty="0">
                <a:solidFill>
                  <a:schemeClr val="accent6">
                    <a:lumMod val="75000"/>
                  </a:schemeClr>
                </a:solidFill>
                <a:latin typeface="Century Gothic" panose="020B0502020202020204" pitchFamily="34" charset="0"/>
              </a:rPr>
              <a:t>GLOBAL INTEGRATION BUT LOCAL RESPONSIVENESS</a:t>
            </a:r>
          </a:p>
          <a:p>
            <a:pPr algn="r"/>
            <a:endParaRPr lang="en-US" sz="2400" b="1" dirty="0">
              <a:solidFill>
                <a:schemeClr val="accent4">
                  <a:lumMod val="75000"/>
                </a:schemeClr>
              </a:solidFill>
              <a:latin typeface="Franklin Gothic Book" panose="020B0503020102020204" pitchFamily="34" charset="0"/>
            </a:endParaRPr>
          </a:p>
        </p:txBody>
      </p:sp>
      <p:pic>
        <p:nvPicPr>
          <p:cNvPr id="7" name="Picture 6"/>
          <p:cNvPicPr>
            <a:picLocks noChangeAspect="1"/>
          </p:cNvPicPr>
          <p:nvPr/>
        </p:nvPicPr>
        <p:blipFill>
          <a:blip r:embed="rId2"/>
          <a:stretch>
            <a:fillRect/>
          </a:stretch>
        </p:blipFill>
        <p:spPr>
          <a:xfrm>
            <a:off x="654093" y="612559"/>
            <a:ext cx="2306822" cy="2306822"/>
          </a:xfrm>
          <a:prstGeom prst="rect">
            <a:avLst/>
          </a:prstGeom>
        </p:spPr>
      </p:pic>
      <p:sp>
        <p:nvSpPr>
          <p:cNvPr id="8" name="Rectangle 7"/>
          <p:cNvSpPr/>
          <p:nvPr/>
        </p:nvSpPr>
        <p:spPr>
          <a:xfrm>
            <a:off x="1059542" y="3239556"/>
            <a:ext cx="7053943" cy="2677656"/>
          </a:xfrm>
          <a:prstGeom prst="rect">
            <a:avLst/>
          </a:prstGeom>
        </p:spPr>
        <p:txBody>
          <a:bodyPr wrap="square">
            <a:spAutoFit/>
          </a:bodyPr>
          <a:lstStyle/>
          <a:p>
            <a:pPr algn="just">
              <a:lnSpc>
                <a:spcPct val="150000"/>
              </a:lnSpc>
            </a:pPr>
            <a:r>
              <a:rPr lang="en-US" sz="1600" dirty="0">
                <a:latin typeface="Century Gothic" panose="020B0502020202020204" pitchFamily="34" charset="0"/>
              </a:rPr>
              <a:t>Global integration (GI) emphasizes consistency of approach, standardization of processes, and common corporate culture across global operations. </a:t>
            </a:r>
          </a:p>
          <a:p>
            <a:pPr algn="just">
              <a:lnSpc>
                <a:spcPct val="150000"/>
              </a:lnSpc>
            </a:pPr>
            <a:endParaRPr lang="en-US" sz="1600" dirty="0">
              <a:latin typeface="Century Gothic" panose="020B0502020202020204" pitchFamily="34" charset="0"/>
            </a:endParaRPr>
          </a:p>
          <a:p>
            <a:pPr algn="just">
              <a:lnSpc>
                <a:spcPct val="150000"/>
              </a:lnSpc>
            </a:pPr>
            <a:r>
              <a:rPr lang="en-US" sz="1600" dirty="0">
                <a:latin typeface="Century Gothic" panose="020B0502020202020204" pitchFamily="34" charset="0"/>
              </a:rPr>
              <a:t>Local responsiveness (LR) emphasizes adapting to the needs of local markets and allows subsidiaries to develop unique products, structures, and systems. </a:t>
            </a:r>
          </a:p>
        </p:txBody>
      </p:sp>
      <p:cxnSp>
        <p:nvCxnSpPr>
          <p:cNvPr id="5" name="Straight Connector 4"/>
          <p:cNvCxnSpPr/>
          <p:nvPr/>
        </p:nvCxnSpPr>
        <p:spPr>
          <a:xfrm>
            <a:off x="809625" y="6237387"/>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142445" y="6214527"/>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1262862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09603" y="1493666"/>
            <a:ext cx="8069943" cy="4277608"/>
            <a:chOff x="931553" y="390913"/>
            <a:chExt cx="10759924" cy="5703478"/>
          </a:xfrm>
        </p:grpSpPr>
        <p:sp>
          <p:nvSpPr>
            <p:cNvPr id="4" name="Rectangle 3"/>
            <p:cNvSpPr/>
            <p:nvPr/>
          </p:nvSpPr>
          <p:spPr>
            <a:xfrm>
              <a:off x="931553" y="390913"/>
              <a:ext cx="5058987" cy="1354217"/>
            </a:xfrm>
            <a:prstGeom prst="rect">
              <a:avLst/>
            </a:prstGeom>
          </p:spPr>
          <p:txBody>
            <a:bodyPr wrap="square">
              <a:spAutoFit/>
            </a:bodyPr>
            <a:lstStyle/>
            <a:p>
              <a:pPr algn="just"/>
              <a:r>
                <a:rPr lang="en-US" sz="1200" b="1" dirty="0">
                  <a:solidFill>
                    <a:schemeClr val="accent1">
                      <a:lumMod val="75000"/>
                    </a:schemeClr>
                  </a:solidFill>
                  <a:latin typeface="Century Gothic" panose="020B0502020202020204" pitchFamily="34" charset="0"/>
                </a:rPr>
                <a:t>Leveraging core competencies</a:t>
              </a:r>
            </a:p>
            <a:p>
              <a:pPr algn="just"/>
              <a:r>
                <a:rPr lang="en-US" sz="1200" dirty="0">
                  <a:latin typeface="Century Gothic" panose="020B0502020202020204" pitchFamily="34" charset="0"/>
                </a:rPr>
                <a:t>• Core competence: Skills within the firm that competitors cannot easily match or imitate </a:t>
              </a:r>
            </a:p>
            <a:p>
              <a:pPr algn="just"/>
              <a:r>
                <a:rPr lang="en-US" sz="1200" dirty="0">
                  <a:latin typeface="Century Gothic" panose="020B0502020202020204" pitchFamily="34" charset="0"/>
                </a:rPr>
                <a:t>• Earn greater returns by transferring these skills and/or unique product offerings</a:t>
              </a:r>
            </a:p>
          </p:txBody>
        </p:sp>
        <p:sp>
          <p:nvSpPr>
            <p:cNvPr id="5" name="Rectangle 4"/>
            <p:cNvSpPr/>
            <p:nvPr/>
          </p:nvSpPr>
          <p:spPr>
            <a:xfrm>
              <a:off x="931553" y="2210187"/>
              <a:ext cx="5058987" cy="1107996"/>
            </a:xfrm>
            <a:prstGeom prst="rect">
              <a:avLst/>
            </a:prstGeom>
          </p:spPr>
          <p:txBody>
            <a:bodyPr wrap="square">
              <a:spAutoFit/>
            </a:bodyPr>
            <a:lstStyle/>
            <a:p>
              <a:pPr algn="just"/>
              <a:r>
                <a:rPr lang="en-US" sz="1200" b="1" dirty="0">
                  <a:solidFill>
                    <a:schemeClr val="accent3"/>
                  </a:solidFill>
                  <a:latin typeface="Century Gothic" panose="020B0502020202020204" pitchFamily="34" charset="0"/>
                </a:rPr>
                <a:t>Leveraging subsidiary skills</a:t>
              </a:r>
            </a:p>
            <a:p>
              <a:pPr algn="just"/>
              <a:r>
                <a:rPr lang="en-US" sz="1200" dirty="0">
                  <a:latin typeface="Century Gothic" panose="020B0502020202020204" pitchFamily="34" charset="0"/>
                </a:rPr>
                <a:t>Value created by identifying firm skills and applying them to its global network of operations</a:t>
              </a:r>
            </a:p>
          </p:txBody>
        </p:sp>
        <p:sp>
          <p:nvSpPr>
            <p:cNvPr id="6" name="Rectangle 5"/>
            <p:cNvSpPr/>
            <p:nvPr/>
          </p:nvSpPr>
          <p:spPr>
            <a:xfrm>
              <a:off x="931553" y="3632583"/>
              <a:ext cx="5058987" cy="1354217"/>
            </a:xfrm>
            <a:prstGeom prst="rect">
              <a:avLst/>
            </a:prstGeom>
          </p:spPr>
          <p:txBody>
            <a:bodyPr wrap="square">
              <a:spAutoFit/>
            </a:bodyPr>
            <a:lstStyle/>
            <a:p>
              <a:pPr algn="just"/>
              <a:r>
                <a:rPr lang="en-US" sz="1200" b="1" dirty="0" err="1">
                  <a:solidFill>
                    <a:schemeClr val="accent2">
                      <a:lumMod val="75000"/>
                    </a:schemeClr>
                  </a:solidFill>
                  <a:latin typeface="Century Gothic" panose="020B0502020202020204" pitchFamily="34" charset="0"/>
                </a:rPr>
                <a:t>Multidomestic</a:t>
              </a:r>
              <a:r>
                <a:rPr lang="en-US" sz="1200" b="1" dirty="0">
                  <a:solidFill>
                    <a:schemeClr val="accent2">
                      <a:lumMod val="75000"/>
                    </a:schemeClr>
                  </a:solidFill>
                  <a:latin typeface="Century Gothic" panose="020B0502020202020204" pitchFamily="34" charset="0"/>
                </a:rPr>
                <a:t> strategy </a:t>
              </a:r>
            </a:p>
            <a:p>
              <a:pPr algn="just"/>
              <a:r>
                <a:rPr lang="en-US" sz="1200" dirty="0">
                  <a:latin typeface="Century Gothic" panose="020B0502020202020204" pitchFamily="34" charset="0"/>
                </a:rPr>
                <a:t>• Main aim is maximum local responsiveness</a:t>
              </a:r>
            </a:p>
            <a:p>
              <a:pPr algn="just"/>
              <a:r>
                <a:rPr lang="en-US" sz="1200" dirty="0">
                  <a:latin typeface="Century Gothic" panose="020B0502020202020204" pitchFamily="34" charset="0"/>
                </a:rPr>
                <a:t> •Customize product offering, market strategy including establishing production and </a:t>
              </a:r>
            </a:p>
            <a:p>
              <a:pPr algn="just"/>
              <a:r>
                <a:rPr lang="en-US" sz="1200" dirty="0">
                  <a:latin typeface="Century Gothic" panose="020B0502020202020204" pitchFamily="34" charset="0"/>
                </a:rPr>
                <a:t>• R&amp;D</a:t>
              </a:r>
            </a:p>
          </p:txBody>
        </p:sp>
        <p:sp>
          <p:nvSpPr>
            <p:cNvPr id="7" name="Rectangle 6"/>
            <p:cNvSpPr/>
            <p:nvPr/>
          </p:nvSpPr>
          <p:spPr>
            <a:xfrm>
              <a:off x="6345382" y="2210185"/>
              <a:ext cx="5199807" cy="861775"/>
            </a:xfrm>
            <a:prstGeom prst="rect">
              <a:avLst/>
            </a:prstGeom>
          </p:spPr>
          <p:txBody>
            <a:bodyPr wrap="square">
              <a:spAutoFit/>
            </a:bodyPr>
            <a:lstStyle/>
            <a:p>
              <a:pPr algn="just"/>
              <a:r>
                <a:rPr lang="en-US" sz="1200" b="1" dirty="0">
                  <a:solidFill>
                    <a:schemeClr val="accent5">
                      <a:lumMod val="75000"/>
                    </a:schemeClr>
                  </a:solidFill>
                  <a:latin typeface="Century Gothic" panose="020B0502020202020204" pitchFamily="34" charset="0"/>
                </a:rPr>
                <a:t>Strategic alliances: </a:t>
              </a:r>
            </a:p>
            <a:p>
              <a:pPr algn="just"/>
              <a:r>
                <a:rPr lang="en-US" sz="1200" dirty="0">
                  <a:latin typeface="Century Gothic" panose="020B0502020202020204" pitchFamily="34" charset="0"/>
                </a:rPr>
                <a:t>A number of companies loosely or tightly joined for a variety of purposes</a:t>
              </a:r>
            </a:p>
          </p:txBody>
        </p:sp>
        <p:sp>
          <p:nvSpPr>
            <p:cNvPr id="8" name="Rectangle 7"/>
            <p:cNvSpPr/>
            <p:nvPr/>
          </p:nvSpPr>
          <p:spPr>
            <a:xfrm>
              <a:off x="3595254" y="5232616"/>
              <a:ext cx="5500253" cy="861775"/>
            </a:xfrm>
            <a:prstGeom prst="rect">
              <a:avLst/>
            </a:prstGeom>
          </p:spPr>
          <p:txBody>
            <a:bodyPr wrap="square">
              <a:spAutoFit/>
            </a:bodyPr>
            <a:lstStyle/>
            <a:p>
              <a:pPr algn="just"/>
              <a:r>
                <a:rPr lang="en-US" sz="1200" b="1" dirty="0">
                  <a:solidFill>
                    <a:srgbClr val="00B050"/>
                  </a:solidFill>
                  <a:latin typeface="Century Gothic" panose="020B0502020202020204" pitchFamily="34" charset="0"/>
                </a:rPr>
                <a:t>Joint venture: </a:t>
              </a:r>
            </a:p>
            <a:p>
              <a:pPr algn="just"/>
              <a:r>
                <a:rPr lang="en-US" sz="1200" dirty="0">
                  <a:latin typeface="Century Gothic" panose="020B0502020202020204" pitchFamily="34" charset="0"/>
                </a:rPr>
                <a:t>A form of strategic alliance with two or more companies producing a product or service together.</a:t>
              </a:r>
            </a:p>
          </p:txBody>
        </p:sp>
        <p:sp>
          <p:nvSpPr>
            <p:cNvPr id="9" name="Rectangle 8"/>
            <p:cNvSpPr/>
            <p:nvPr/>
          </p:nvSpPr>
          <p:spPr>
            <a:xfrm>
              <a:off x="6345384" y="3632583"/>
              <a:ext cx="5346093" cy="861775"/>
            </a:xfrm>
            <a:prstGeom prst="rect">
              <a:avLst/>
            </a:prstGeom>
          </p:spPr>
          <p:txBody>
            <a:bodyPr wrap="square">
              <a:spAutoFit/>
            </a:bodyPr>
            <a:lstStyle/>
            <a:p>
              <a:pPr algn="just"/>
              <a:r>
                <a:rPr lang="en-US" sz="1200" b="1" dirty="0">
                  <a:solidFill>
                    <a:schemeClr val="accent4">
                      <a:lumMod val="60000"/>
                      <a:lumOff val="40000"/>
                    </a:schemeClr>
                  </a:solidFill>
                  <a:latin typeface="Century Gothic" panose="020B0502020202020204" pitchFamily="34" charset="0"/>
                </a:rPr>
                <a:t>Equity partnership: </a:t>
              </a:r>
            </a:p>
            <a:p>
              <a:pPr algn="just"/>
              <a:r>
                <a:rPr lang="en-US" sz="1200" dirty="0">
                  <a:latin typeface="Century Gothic" panose="020B0502020202020204" pitchFamily="34" charset="0"/>
                </a:rPr>
                <a:t>Acquiring partial ownership through purchase of shares. </a:t>
              </a:r>
            </a:p>
          </p:txBody>
        </p:sp>
        <p:sp>
          <p:nvSpPr>
            <p:cNvPr id="10" name="Rectangle 9"/>
            <p:cNvSpPr/>
            <p:nvPr/>
          </p:nvSpPr>
          <p:spPr>
            <a:xfrm>
              <a:off x="6345381" y="390913"/>
              <a:ext cx="5199807" cy="1354217"/>
            </a:xfrm>
            <a:prstGeom prst="rect">
              <a:avLst/>
            </a:prstGeom>
          </p:spPr>
          <p:txBody>
            <a:bodyPr wrap="square">
              <a:spAutoFit/>
            </a:bodyPr>
            <a:lstStyle/>
            <a:p>
              <a:pPr algn="just"/>
              <a:r>
                <a:rPr lang="en-US" sz="1200" b="1" dirty="0">
                  <a:solidFill>
                    <a:schemeClr val="accent4">
                      <a:lumMod val="75000"/>
                    </a:schemeClr>
                  </a:solidFill>
                  <a:latin typeface="Century Gothic" panose="020B0502020202020204" pitchFamily="34" charset="0"/>
                </a:rPr>
                <a:t>Licensing: </a:t>
              </a:r>
            </a:p>
            <a:p>
              <a:pPr algn="just"/>
              <a:r>
                <a:rPr lang="en-US" sz="1200" dirty="0">
                  <a:latin typeface="Century Gothic" panose="020B0502020202020204" pitchFamily="34" charset="0"/>
                </a:rPr>
                <a:t>Firm in the host country is granted the rights to produce or sell a product. A low-risk entry strategy; avoids tariffs and quotas imposed on exports. </a:t>
              </a:r>
            </a:p>
          </p:txBody>
        </p:sp>
      </p:grpSp>
      <p:sp>
        <p:nvSpPr>
          <p:cNvPr id="12" name="TextBox 11"/>
          <p:cNvSpPr txBox="1"/>
          <p:nvPr/>
        </p:nvSpPr>
        <p:spPr>
          <a:xfrm>
            <a:off x="689860" y="970478"/>
            <a:ext cx="8454139" cy="348792"/>
          </a:xfrm>
          <a:prstGeom prst="rect">
            <a:avLst/>
          </a:prstGeom>
          <a:solidFill>
            <a:srgbClr val="92D050"/>
          </a:solidFill>
        </p:spPr>
        <p:txBody>
          <a:bodyPr wrap="square" rtlCol="0">
            <a:spAutoFit/>
          </a:bodyPr>
          <a:lstStyle/>
          <a:p>
            <a:r>
              <a:rPr lang="en-US" sz="1600" b="1" dirty="0">
                <a:solidFill>
                  <a:schemeClr val="bg1"/>
                </a:solidFill>
                <a:latin typeface="Century Gothic" panose="020B0502020202020204" pitchFamily="34" charset="0"/>
              </a:rPr>
              <a:t>RESULTS OF THE OHMES ORG STRUCTURE</a:t>
            </a:r>
          </a:p>
        </p:txBody>
      </p:sp>
      <p:cxnSp>
        <p:nvCxnSpPr>
          <p:cNvPr id="13" name="Straight Connector 12"/>
          <p:cNvCxnSpPr/>
          <p:nvPr/>
        </p:nvCxnSpPr>
        <p:spPr>
          <a:xfrm>
            <a:off x="809625" y="6237387"/>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142445" y="6214527"/>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935050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e Cart - The 4 Types of Team Members You Can Hire_2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1256" y="217713"/>
            <a:ext cx="8567225" cy="5588001"/>
          </a:xfrm>
          <a:prstGeom prst="rect">
            <a:avLst/>
          </a:prstGeom>
        </p:spPr>
      </p:pic>
      <p:cxnSp>
        <p:nvCxnSpPr>
          <p:cNvPr id="3" name="Straight Connector 2"/>
          <p:cNvCxnSpPr/>
          <p:nvPr/>
        </p:nvCxnSpPr>
        <p:spPr>
          <a:xfrm>
            <a:off x="809625" y="6237387"/>
            <a:ext cx="833437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142445" y="6214527"/>
            <a:ext cx="6001555" cy="457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893" y="6237596"/>
            <a:ext cx="1686879" cy="498317"/>
          </a:xfrm>
          <a:prstGeom prst="rect">
            <a:avLst/>
          </a:prstGeom>
        </p:spPr>
      </p:pic>
    </p:spTree>
    <p:extLst>
      <p:ext uri="{BB962C8B-B14F-4D97-AF65-F5344CB8AC3E}">
        <p14:creationId xmlns:p14="http://schemas.microsoft.com/office/powerpoint/2010/main" val="27322946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6767" y="2977978"/>
            <a:ext cx="3398109" cy="707886"/>
          </a:xfrm>
          <a:prstGeom prst="rect">
            <a:avLst/>
          </a:prstGeom>
          <a:noFill/>
          <a:ln>
            <a:solidFill>
              <a:schemeClr val="accent6">
                <a:lumMod val="75000"/>
              </a:schemeClr>
            </a:solidFill>
          </a:ln>
        </p:spPr>
        <p:txBody>
          <a:bodyPr wrap="square" rtlCol="0">
            <a:spAutoFit/>
          </a:bodyPr>
          <a:lstStyle/>
          <a:p>
            <a:r>
              <a:rPr lang="en-GB" sz="4000" b="1" dirty="0" smtClean="0">
                <a:latin typeface="Montserrat" pitchFamily="2" charset="0"/>
              </a:rPr>
              <a:t>THANK </a:t>
            </a:r>
            <a:r>
              <a:rPr lang="en-GB" sz="4000" dirty="0" smtClean="0">
                <a:solidFill>
                  <a:schemeClr val="accent6">
                    <a:lumMod val="75000"/>
                  </a:schemeClr>
                </a:solidFill>
                <a:latin typeface="Montserrat" pitchFamily="2" charset="0"/>
              </a:rPr>
              <a:t>YOU</a:t>
            </a:r>
            <a:endParaRPr lang="en-US" sz="4000" dirty="0">
              <a:solidFill>
                <a:schemeClr val="accent6">
                  <a:lumMod val="75000"/>
                </a:schemeClr>
              </a:solidFill>
              <a:latin typeface="Montserrat"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5642" y="4883175"/>
            <a:ext cx="1225779" cy="1221064"/>
          </a:xfrm>
          <a:prstGeom prst="rect">
            <a:avLst/>
          </a:prstGeom>
        </p:spPr>
      </p:pic>
    </p:spTree>
    <p:extLst>
      <p:ext uri="{BB962C8B-B14F-4D97-AF65-F5344CB8AC3E}">
        <p14:creationId xmlns:p14="http://schemas.microsoft.com/office/powerpoint/2010/main" val="3849747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6691</TotalTime>
  <Words>1436</Words>
  <Application>Microsoft Office PowerPoint</Application>
  <PresentationFormat>On-screen Show (4:3)</PresentationFormat>
  <Paragraphs>178</Paragraphs>
  <Slides>24</Slides>
  <Notes>2</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Anton</vt:lpstr>
      <vt:lpstr>Arial</vt:lpstr>
      <vt:lpstr>Bahnschrift SemiBold</vt:lpstr>
      <vt:lpstr>Calibri</vt:lpstr>
      <vt:lpstr>Calibri Light</vt:lpstr>
      <vt:lpstr>Century Gothic</vt:lpstr>
      <vt:lpstr>Franklin Gothic Book</vt:lpstr>
      <vt:lpstr>Montserrat</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Ayodunni Kunle-Alonge</dc:creator>
  <cp:lastModifiedBy>ibrasuf1973@yahoo.com</cp:lastModifiedBy>
  <cp:revision>168</cp:revision>
  <dcterms:created xsi:type="dcterms:W3CDTF">2021-10-03T15:22:13Z</dcterms:created>
  <dcterms:modified xsi:type="dcterms:W3CDTF">2024-06-22T10:32:13Z</dcterms:modified>
</cp:coreProperties>
</file>